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d3c307ef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d3c307e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1" type="subTitle"/>
          </p:nvPr>
        </p:nvSpPr>
        <p:spPr>
          <a:xfrm>
            <a:off x="401925" y="0"/>
            <a:ext cx="8520600" cy="6768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latin typeface="Oswald"/>
                <a:ea typeface="Oswald"/>
                <a:cs typeface="Oswald"/>
                <a:sym typeface="Oswald"/>
              </a:rPr>
              <a:t>The Dentist’s Office - Ekphrastic writing</a:t>
            </a:r>
            <a:endParaRPr sz="3000">
              <a:latin typeface="Oswald"/>
              <a:ea typeface="Oswald"/>
              <a:cs typeface="Oswald"/>
              <a:sym typeface="Oswald"/>
            </a:endParaRPr>
          </a:p>
        </p:txBody>
      </p:sp>
      <p:sp>
        <p:nvSpPr>
          <p:cNvPr id="55" name="Google Shape;55;p13"/>
          <p:cNvSpPr txBox="1"/>
          <p:nvPr/>
        </p:nvSpPr>
        <p:spPr>
          <a:xfrm>
            <a:off x="0" y="676800"/>
            <a:ext cx="9144000" cy="467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chemeClr val="dk2"/>
                </a:solidFill>
              </a:rPr>
              <a:t>In the included slides, students will be shown an object, photograph, or series of photos as representative of an idea. Students should write about what they see, offering one (or more) of the following perspectives -</a:t>
            </a:r>
            <a:endParaRPr sz="2500">
              <a:solidFill>
                <a:schemeClr val="dk2"/>
              </a:solidFill>
            </a:endParaRPr>
          </a:p>
          <a:p>
            <a:pPr indent="0" lvl="0" marL="0" rtl="0" algn="l">
              <a:spcBef>
                <a:spcPts val="0"/>
              </a:spcBef>
              <a:spcAft>
                <a:spcPts val="0"/>
              </a:spcAft>
              <a:buClr>
                <a:schemeClr val="dk1"/>
              </a:buClr>
              <a:buSzPts val="1100"/>
              <a:buFont typeface="Arial"/>
              <a:buNone/>
            </a:pPr>
            <a:r>
              <a:t/>
            </a:r>
            <a:endParaRPr sz="2500">
              <a:solidFill>
                <a:schemeClr val="dk2"/>
              </a:solidFill>
            </a:endParaRPr>
          </a:p>
          <a:p>
            <a:pPr indent="-387350" lvl="0" marL="457200" rtl="0" algn="l">
              <a:spcBef>
                <a:spcPts val="0"/>
              </a:spcBef>
              <a:spcAft>
                <a:spcPts val="0"/>
              </a:spcAft>
              <a:buClr>
                <a:schemeClr val="dk2"/>
              </a:buClr>
              <a:buSzPts val="2500"/>
              <a:buChar char="●"/>
            </a:pPr>
            <a:r>
              <a:rPr lang="en" sz="2500">
                <a:solidFill>
                  <a:schemeClr val="dk2"/>
                </a:solidFill>
              </a:rPr>
              <a:t>Write to the object, asking questions of it, offering empathy, criticism, etc.</a:t>
            </a:r>
            <a:endParaRPr sz="2500">
              <a:solidFill>
                <a:schemeClr val="dk2"/>
              </a:solidFill>
            </a:endParaRPr>
          </a:p>
          <a:p>
            <a:pPr indent="-387350" lvl="0" marL="457200" rtl="0" algn="l">
              <a:spcBef>
                <a:spcPts val="0"/>
              </a:spcBef>
              <a:spcAft>
                <a:spcPts val="0"/>
              </a:spcAft>
              <a:buClr>
                <a:schemeClr val="dk2"/>
              </a:buClr>
              <a:buSzPts val="2500"/>
              <a:buChar char="●"/>
            </a:pPr>
            <a:r>
              <a:rPr lang="en" sz="2500">
                <a:solidFill>
                  <a:schemeClr val="dk2"/>
                </a:solidFill>
              </a:rPr>
              <a:t>Write from the object, from its own point of view.</a:t>
            </a:r>
            <a:endParaRPr sz="2500">
              <a:solidFill>
                <a:schemeClr val="dk2"/>
              </a:solidFill>
            </a:endParaRPr>
          </a:p>
          <a:p>
            <a:pPr indent="-387350" lvl="0" marL="457200" rtl="0" algn="l">
              <a:spcBef>
                <a:spcPts val="0"/>
              </a:spcBef>
              <a:spcAft>
                <a:spcPts val="0"/>
              </a:spcAft>
              <a:buClr>
                <a:schemeClr val="dk2"/>
              </a:buClr>
              <a:buSzPts val="2500"/>
              <a:buChar char="●"/>
            </a:pPr>
            <a:r>
              <a:rPr lang="en" sz="2500">
                <a:solidFill>
                  <a:schemeClr val="dk2"/>
                </a:solidFill>
              </a:rPr>
              <a:t>Write about the object, from a third party’s view.</a:t>
            </a:r>
            <a:endParaRPr sz="2500">
              <a:solidFill>
                <a:schemeClr val="dk2"/>
              </a:solidFill>
            </a:endParaRPr>
          </a:p>
          <a:p>
            <a:pPr indent="0" lvl="0" marL="0" rtl="0" algn="l">
              <a:spcBef>
                <a:spcPts val="0"/>
              </a:spcBef>
              <a:spcAft>
                <a:spcPts val="0"/>
              </a:spcAft>
              <a:buClr>
                <a:schemeClr val="dk1"/>
              </a:buClr>
              <a:buSzPts val="1100"/>
              <a:buFont typeface="Arial"/>
              <a:buNone/>
            </a:pPr>
            <a:r>
              <a:t/>
            </a:r>
            <a:endParaRPr sz="2500">
              <a:solidFill>
                <a:schemeClr val="dk2"/>
              </a:solidFill>
            </a:endParaRPr>
          </a:p>
          <a:p>
            <a:pPr indent="0" lvl="0" marL="0" rtl="0" algn="l">
              <a:spcBef>
                <a:spcPts val="0"/>
              </a:spcBef>
              <a:spcAft>
                <a:spcPts val="0"/>
              </a:spcAft>
              <a:buClr>
                <a:schemeClr val="dk1"/>
              </a:buClr>
              <a:buSzPts val="1100"/>
              <a:buFont typeface="Arial"/>
              <a:buNone/>
            </a:pPr>
            <a:r>
              <a:rPr lang="en" sz="2400">
                <a:solidFill>
                  <a:schemeClr val="dk2"/>
                </a:solidFill>
              </a:rPr>
              <a:t>All photos are in the collection of the Kankakee County Museum.</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idx="1" type="body"/>
          </p:nvPr>
        </p:nvSpPr>
        <p:spPr>
          <a:xfrm>
            <a:off x="0" y="917400"/>
            <a:ext cx="2526600" cy="26469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2000"/>
              <a:t>Scene in a Kankakee dentist's office. </a:t>
            </a:r>
            <a:endParaRPr sz="2000"/>
          </a:p>
          <a:p>
            <a:pPr indent="0" lvl="0" marL="0" rtl="0" algn="l">
              <a:lnSpc>
                <a:spcPct val="100000"/>
              </a:lnSpc>
              <a:spcBef>
                <a:spcPts val="1200"/>
              </a:spcBef>
              <a:spcAft>
                <a:spcPts val="1200"/>
              </a:spcAft>
              <a:buNone/>
            </a:pPr>
            <a:r>
              <a:rPr lang="en" sz="2000"/>
              <a:t>Dentist, dental assistant, and patient are not identified. </a:t>
            </a:r>
            <a:r>
              <a:rPr lang="en" sz="2000"/>
              <a:t>c. 1920s.</a:t>
            </a:r>
            <a:endParaRPr sz="2000"/>
          </a:p>
        </p:txBody>
      </p:sp>
      <p:pic>
        <p:nvPicPr>
          <p:cNvPr id="61" name="Google Shape;61;p14" title="Dentist1920s.jpg"/>
          <p:cNvPicPr preferRelativeResize="0"/>
          <p:nvPr/>
        </p:nvPicPr>
        <p:blipFill rotWithShape="1">
          <a:blip r:embed="rId3">
            <a:alphaModFix/>
          </a:blip>
          <a:srcRect b="3558" l="3337" r="6205" t="0"/>
          <a:stretch/>
        </p:blipFill>
        <p:spPr>
          <a:xfrm>
            <a:off x="2526650" y="229350"/>
            <a:ext cx="6617349" cy="4684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