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Lst>
  <p:sldSz cy="5143500" cx="9144000"/>
  <p:notesSz cx="6858000" cy="9144000"/>
  <p:embeddedFontLst>
    <p:embeddedFont>
      <p:font typeface="Oswald"/>
      <p:regular r:id="rId8"/>
      <p:bold r:id="rId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Oswald-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font" Target="fonts/Oswald-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371d59c1078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371d59c1078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0000"/>
        </a:solidFill>
      </p:bgPr>
    </p:bg>
    <p:spTree>
      <p:nvGrpSpPr>
        <p:cNvPr id="53" name="Shape 53"/>
        <p:cNvGrpSpPr/>
        <p:nvPr/>
      </p:nvGrpSpPr>
      <p:grpSpPr>
        <a:xfrm>
          <a:off x="0" y="0"/>
          <a:ext cx="0" cy="0"/>
          <a:chOff x="0" y="0"/>
          <a:chExt cx="0" cy="0"/>
        </a:xfrm>
      </p:grpSpPr>
      <p:sp>
        <p:nvSpPr>
          <p:cNvPr id="54" name="Google Shape;54;p13"/>
          <p:cNvSpPr txBox="1"/>
          <p:nvPr>
            <p:ph idx="1" type="subTitle"/>
          </p:nvPr>
        </p:nvSpPr>
        <p:spPr>
          <a:xfrm>
            <a:off x="311700" y="0"/>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3000">
                <a:solidFill>
                  <a:schemeClr val="lt1"/>
                </a:solidFill>
                <a:latin typeface="Oswald"/>
                <a:ea typeface="Oswald"/>
                <a:cs typeface="Oswald"/>
                <a:sym typeface="Oswald"/>
              </a:rPr>
              <a:t>Ambulances - Ekphrastic writing</a:t>
            </a:r>
            <a:endParaRPr sz="3000">
              <a:solidFill>
                <a:schemeClr val="lt1"/>
              </a:solidFill>
              <a:latin typeface="Oswald"/>
              <a:ea typeface="Oswald"/>
              <a:cs typeface="Oswald"/>
              <a:sym typeface="Oswald"/>
            </a:endParaRPr>
          </a:p>
        </p:txBody>
      </p:sp>
      <p:sp>
        <p:nvSpPr>
          <p:cNvPr id="55" name="Google Shape;55;p13"/>
          <p:cNvSpPr txBox="1"/>
          <p:nvPr/>
        </p:nvSpPr>
        <p:spPr>
          <a:xfrm>
            <a:off x="-15150" y="792600"/>
            <a:ext cx="9174300" cy="4402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2500">
                <a:solidFill>
                  <a:schemeClr val="lt1"/>
                </a:solidFill>
              </a:rPr>
              <a:t>In the included slides, students will be shown an object, photograph, or series of photos as representative of an idea. Students should write about what they see, offering one (or more) of the following perspectives -</a:t>
            </a:r>
            <a:endParaRPr sz="2500">
              <a:solidFill>
                <a:schemeClr val="lt1"/>
              </a:solidFill>
            </a:endParaRPr>
          </a:p>
          <a:p>
            <a:pPr indent="0" lvl="0" marL="0" rtl="0" algn="l">
              <a:spcBef>
                <a:spcPts val="0"/>
              </a:spcBef>
              <a:spcAft>
                <a:spcPts val="0"/>
              </a:spcAft>
              <a:buClr>
                <a:schemeClr val="dk1"/>
              </a:buClr>
              <a:buSzPts val="1100"/>
              <a:buFont typeface="Arial"/>
              <a:buNone/>
            </a:pPr>
            <a:r>
              <a:t/>
            </a:r>
            <a:endParaRPr sz="2500">
              <a:solidFill>
                <a:schemeClr val="lt1"/>
              </a:solidFill>
            </a:endParaRPr>
          </a:p>
          <a:p>
            <a:pPr indent="-387350" lvl="0" marL="457200" rtl="0" algn="l">
              <a:spcBef>
                <a:spcPts val="0"/>
              </a:spcBef>
              <a:spcAft>
                <a:spcPts val="0"/>
              </a:spcAft>
              <a:buClr>
                <a:schemeClr val="lt1"/>
              </a:buClr>
              <a:buSzPts val="2500"/>
              <a:buChar char="●"/>
            </a:pPr>
            <a:r>
              <a:rPr lang="en" sz="2500">
                <a:solidFill>
                  <a:schemeClr val="lt1"/>
                </a:solidFill>
              </a:rPr>
              <a:t>Write to the object, asking questions of it, offering empathy, criticism, etc.</a:t>
            </a:r>
            <a:endParaRPr sz="2500">
              <a:solidFill>
                <a:schemeClr val="lt1"/>
              </a:solidFill>
            </a:endParaRPr>
          </a:p>
          <a:p>
            <a:pPr indent="-387350" lvl="0" marL="457200" rtl="0" algn="l">
              <a:spcBef>
                <a:spcPts val="0"/>
              </a:spcBef>
              <a:spcAft>
                <a:spcPts val="0"/>
              </a:spcAft>
              <a:buClr>
                <a:schemeClr val="lt1"/>
              </a:buClr>
              <a:buSzPts val="2500"/>
              <a:buChar char="●"/>
            </a:pPr>
            <a:r>
              <a:rPr lang="en" sz="2500">
                <a:solidFill>
                  <a:schemeClr val="lt1"/>
                </a:solidFill>
              </a:rPr>
              <a:t>Write from the object, from its own point of view.</a:t>
            </a:r>
            <a:endParaRPr sz="2500">
              <a:solidFill>
                <a:schemeClr val="lt1"/>
              </a:solidFill>
            </a:endParaRPr>
          </a:p>
          <a:p>
            <a:pPr indent="-387350" lvl="0" marL="457200" rtl="0" algn="l">
              <a:spcBef>
                <a:spcPts val="0"/>
              </a:spcBef>
              <a:spcAft>
                <a:spcPts val="0"/>
              </a:spcAft>
              <a:buClr>
                <a:schemeClr val="lt1"/>
              </a:buClr>
              <a:buSzPts val="2500"/>
              <a:buChar char="●"/>
            </a:pPr>
            <a:r>
              <a:rPr lang="en" sz="2500">
                <a:solidFill>
                  <a:schemeClr val="lt1"/>
                </a:solidFill>
              </a:rPr>
              <a:t>Write about the object, from a third party’s view.</a:t>
            </a:r>
            <a:endParaRPr sz="2500">
              <a:solidFill>
                <a:schemeClr val="lt1"/>
              </a:solidFill>
            </a:endParaRPr>
          </a:p>
          <a:p>
            <a:pPr indent="0" lvl="0" marL="0" rtl="0" algn="l">
              <a:spcBef>
                <a:spcPts val="0"/>
              </a:spcBef>
              <a:spcAft>
                <a:spcPts val="0"/>
              </a:spcAft>
              <a:buClr>
                <a:schemeClr val="dk1"/>
              </a:buClr>
              <a:buSzPts val="1100"/>
              <a:buFont typeface="Arial"/>
              <a:buNone/>
            </a:pPr>
            <a:r>
              <a:t/>
            </a:r>
            <a:endParaRPr sz="2500">
              <a:solidFill>
                <a:schemeClr val="lt1"/>
              </a:solidFill>
            </a:endParaRPr>
          </a:p>
          <a:p>
            <a:pPr indent="0" lvl="0" marL="0" rtl="0" algn="l">
              <a:spcBef>
                <a:spcPts val="0"/>
              </a:spcBef>
              <a:spcAft>
                <a:spcPts val="0"/>
              </a:spcAft>
              <a:buClr>
                <a:schemeClr val="dk1"/>
              </a:buClr>
              <a:buSzPts val="1100"/>
              <a:buFont typeface="Arial"/>
              <a:buNone/>
            </a:pPr>
            <a:r>
              <a:rPr lang="en" sz="2400">
                <a:solidFill>
                  <a:schemeClr val="lt1"/>
                </a:solidFill>
              </a:rPr>
              <a:t>All photos are in the collection of the Kankakee County Museum.</a:t>
            </a:r>
            <a:endParaRPr sz="1800">
              <a:solidFill>
                <a:schemeClr val="lt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0000"/>
        </a:solidFill>
      </p:bgPr>
    </p:bg>
    <p:spTree>
      <p:nvGrpSpPr>
        <p:cNvPr id="59" name="Shape 59"/>
        <p:cNvGrpSpPr/>
        <p:nvPr/>
      </p:nvGrpSpPr>
      <p:grpSpPr>
        <a:xfrm>
          <a:off x="0" y="0"/>
          <a:ext cx="0" cy="0"/>
          <a:chOff x="0" y="0"/>
          <a:chExt cx="0" cy="0"/>
        </a:xfrm>
      </p:grpSpPr>
      <p:sp>
        <p:nvSpPr>
          <p:cNvPr id="60" name="Google Shape;60;p14"/>
          <p:cNvSpPr txBox="1"/>
          <p:nvPr>
            <p:ph idx="1" type="body"/>
          </p:nvPr>
        </p:nvSpPr>
        <p:spPr>
          <a:xfrm>
            <a:off x="0" y="0"/>
            <a:ext cx="9144000" cy="1037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2000">
                <a:solidFill>
                  <a:schemeClr val="lt1"/>
                </a:solidFill>
              </a:rPr>
              <a:t>An advertisement card for Hertz Ambulance Service. Kankakee. </a:t>
            </a:r>
            <a:r>
              <a:rPr lang="en" sz="2000">
                <a:solidFill>
                  <a:schemeClr val="lt1"/>
                </a:solidFill>
              </a:rPr>
              <a:t>c</a:t>
            </a:r>
            <a:r>
              <a:rPr lang="en" sz="2000">
                <a:solidFill>
                  <a:schemeClr val="lt1"/>
                </a:solidFill>
              </a:rPr>
              <a:t>. mid-1950s.</a:t>
            </a:r>
            <a:endParaRPr sz="2000">
              <a:solidFill>
                <a:schemeClr val="lt1"/>
              </a:solidFill>
            </a:endParaRPr>
          </a:p>
        </p:txBody>
      </p:sp>
      <p:pic>
        <p:nvPicPr>
          <p:cNvPr id="61" name="Google Shape;61;p14" title="HertzAmbulance1960s.jpg"/>
          <p:cNvPicPr preferRelativeResize="0"/>
          <p:nvPr/>
        </p:nvPicPr>
        <p:blipFill>
          <a:blip r:embed="rId3">
            <a:alphaModFix/>
          </a:blip>
          <a:stretch>
            <a:fillRect/>
          </a:stretch>
        </p:blipFill>
        <p:spPr>
          <a:xfrm>
            <a:off x="0" y="654850"/>
            <a:ext cx="9144000" cy="44886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