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ddc3685fe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6ddc3685f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ddc3685f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ddc3685f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6ddc3685f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6ddc3685f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8761D"/>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accent6"/>
                </a:solidFill>
                <a:latin typeface="Georgia"/>
                <a:ea typeface="Georgia"/>
                <a:cs typeface="Georgia"/>
                <a:sym typeface="Georgia"/>
              </a:rPr>
              <a:t>The Potawatomi - Ekphrastic writing</a:t>
            </a:r>
            <a:endParaRPr sz="3000">
              <a:solidFill>
                <a:schemeClr val="accent6"/>
              </a:solidFill>
              <a:latin typeface="Georgia"/>
              <a:ea typeface="Georgia"/>
              <a:cs typeface="Georgia"/>
              <a:sym typeface="Georgia"/>
            </a:endParaRPr>
          </a:p>
        </p:txBody>
      </p:sp>
      <p:sp>
        <p:nvSpPr>
          <p:cNvPr id="55" name="Google Shape;55;p13"/>
          <p:cNvSpPr txBox="1"/>
          <p:nvPr/>
        </p:nvSpPr>
        <p:spPr>
          <a:xfrm>
            <a:off x="0" y="657225"/>
            <a:ext cx="9144000" cy="44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2500">
                <a:solidFill>
                  <a:schemeClr val="accent6"/>
                </a:solidFill>
              </a:rPr>
              <a:t>In the included slides, students will be shown an object, photograph, or series of photos as representative of an idea. Students should write about what they see, offering one (or more) of the following perspectives -</a:t>
            </a:r>
            <a:endParaRPr sz="2500">
              <a:solidFill>
                <a:schemeClr val="accent6"/>
              </a:solidFill>
            </a:endParaRPr>
          </a:p>
          <a:p>
            <a:pPr indent="0" lvl="0" marL="0" rtl="0" algn="l">
              <a:spcBef>
                <a:spcPts val="0"/>
              </a:spcBef>
              <a:spcAft>
                <a:spcPts val="0"/>
              </a:spcAft>
              <a:buClr>
                <a:schemeClr val="dk1"/>
              </a:buClr>
              <a:buSzPts val="1100"/>
              <a:buFont typeface="Arial"/>
              <a:buNone/>
            </a:pPr>
            <a:r>
              <a:t/>
            </a:r>
            <a:endParaRPr sz="2500">
              <a:solidFill>
                <a:schemeClr val="accent6"/>
              </a:solidFill>
            </a:endParaRPr>
          </a:p>
          <a:p>
            <a:pPr indent="-387350" lvl="0" marL="457200" rtl="0" algn="l">
              <a:spcBef>
                <a:spcPts val="0"/>
              </a:spcBef>
              <a:spcAft>
                <a:spcPts val="0"/>
              </a:spcAft>
              <a:buClr>
                <a:schemeClr val="accent6"/>
              </a:buClr>
              <a:buSzPts val="2500"/>
              <a:buChar char="●"/>
            </a:pPr>
            <a:r>
              <a:rPr lang="en" sz="2500">
                <a:solidFill>
                  <a:schemeClr val="accent6"/>
                </a:solidFill>
              </a:rPr>
              <a:t>Write to the object, asking questions of it, offering empathy, criticism, etc.</a:t>
            </a:r>
            <a:endParaRPr sz="2500">
              <a:solidFill>
                <a:schemeClr val="accent6"/>
              </a:solidFill>
            </a:endParaRPr>
          </a:p>
          <a:p>
            <a:pPr indent="-387350" lvl="0" marL="457200" rtl="0" algn="l">
              <a:spcBef>
                <a:spcPts val="0"/>
              </a:spcBef>
              <a:spcAft>
                <a:spcPts val="0"/>
              </a:spcAft>
              <a:buClr>
                <a:schemeClr val="accent6"/>
              </a:buClr>
              <a:buSzPts val="2500"/>
              <a:buChar char="●"/>
            </a:pPr>
            <a:r>
              <a:rPr lang="en" sz="2500">
                <a:solidFill>
                  <a:schemeClr val="accent6"/>
                </a:solidFill>
              </a:rPr>
              <a:t>Write from the object, from its own point of view.</a:t>
            </a:r>
            <a:endParaRPr sz="2500">
              <a:solidFill>
                <a:schemeClr val="accent6"/>
              </a:solidFill>
            </a:endParaRPr>
          </a:p>
          <a:p>
            <a:pPr indent="-387350" lvl="0" marL="457200" rtl="0" algn="l">
              <a:spcBef>
                <a:spcPts val="0"/>
              </a:spcBef>
              <a:spcAft>
                <a:spcPts val="0"/>
              </a:spcAft>
              <a:buClr>
                <a:schemeClr val="accent6"/>
              </a:buClr>
              <a:buSzPts val="2500"/>
              <a:buChar char="●"/>
            </a:pPr>
            <a:r>
              <a:rPr lang="en" sz="2500">
                <a:solidFill>
                  <a:schemeClr val="accent6"/>
                </a:solidFill>
              </a:rPr>
              <a:t>Write about the object, from a third party’s view.</a:t>
            </a:r>
            <a:endParaRPr sz="2500">
              <a:solidFill>
                <a:schemeClr val="accent6"/>
              </a:solidFill>
            </a:endParaRPr>
          </a:p>
          <a:p>
            <a:pPr indent="0" lvl="0" marL="0" rtl="0" algn="l">
              <a:spcBef>
                <a:spcPts val="0"/>
              </a:spcBef>
              <a:spcAft>
                <a:spcPts val="0"/>
              </a:spcAft>
              <a:buNone/>
            </a:pPr>
            <a:r>
              <a:t/>
            </a:r>
            <a:endParaRPr sz="2500">
              <a:solidFill>
                <a:schemeClr val="accent6"/>
              </a:solidFill>
            </a:endParaRPr>
          </a:p>
          <a:p>
            <a:pPr indent="0" lvl="0" marL="0" rtl="0" algn="l">
              <a:spcBef>
                <a:spcPts val="0"/>
              </a:spcBef>
              <a:spcAft>
                <a:spcPts val="0"/>
              </a:spcAft>
              <a:buNone/>
            </a:pPr>
            <a:r>
              <a:rPr lang="en" sz="2400">
                <a:solidFill>
                  <a:schemeClr val="accent6"/>
                </a:solidFill>
              </a:rPr>
              <a:t>All photos are in the collection of the Kankakee County Museum.</a:t>
            </a:r>
            <a:endParaRPr sz="2400">
              <a:solidFill>
                <a:schemeClr val="accent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8761D"/>
        </a:solidFill>
      </p:bgPr>
    </p:bg>
    <p:spTree>
      <p:nvGrpSpPr>
        <p:cNvPr id="59" name="Shape 59"/>
        <p:cNvGrpSpPr/>
        <p:nvPr/>
      </p:nvGrpSpPr>
      <p:grpSpPr>
        <a:xfrm>
          <a:off x="0" y="0"/>
          <a:ext cx="0" cy="0"/>
          <a:chOff x="0" y="0"/>
          <a:chExt cx="0" cy="0"/>
        </a:xfrm>
      </p:grpSpPr>
      <p:sp>
        <p:nvSpPr>
          <p:cNvPr id="60" name="Google Shape;60;p14"/>
          <p:cNvSpPr txBox="1"/>
          <p:nvPr>
            <p:ph idx="1" type="body"/>
          </p:nvPr>
        </p:nvSpPr>
        <p:spPr>
          <a:xfrm>
            <a:off x="4827675" y="1037725"/>
            <a:ext cx="4316400" cy="23913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1200"/>
              </a:spcAft>
              <a:buNone/>
            </a:pPr>
            <a:r>
              <a:rPr lang="en" sz="2000">
                <a:solidFill>
                  <a:schemeClr val="accent6"/>
                </a:solidFill>
              </a:rPr>
              <a:t>View of the last campground of the Potawatomi in Kankakee County. A note on the photo’s back reads: On Davis Creek - old Indian spring is at the foot of the h</a:t>
            </a:r>
            <a:r>
              <a:rPr lang="en" sz="2000">
                <a:solidFill>
                  <a:schemeClr val="accent6"/>
                </a:solidFill>
              </a:rPr>
              <a:t>awthorn</a:t>
            </a:r>
            <a:r>
              <a:rPr lang="en" sz="2000">
                <a:solidFill>
                  <a:schemeClr val="accent6"/>
                </a:solidFill>
              </a:rPr>
              <a:t> tree in the middle background (Cooper Farm). Bourbonnais Township. </a:t>
            </a:r>
            <a:r>
              <a:rPr lang="en" sz="2000">
                <a:solidFill>
                  <a:schemeClr val="accent6"/>
                </a:solidFill>
              </a:rPr>
              <a:t>c</a:t>
            </a:r>
            <a:r>
              <a:rPr lang="en" sz="2000">
                <a:solidFill>
                  <a:schemeClr val="accent6"/>
                </a:solidFill>
              </a:rPr>
              <a:t>. 1920s.</a:t>
            </a:r>
            <a:endParaRPr sz="2000">
              <a:solidFill>
                <a:schemeClr val="accent6"/>
              </a:solidFill>
            </a:endParaRPr>
          </a:p>
        </p:txBody>
      </p:sp>
      <p:pic>
        <p:nvPicPr>
          <p:cNvPr id="61" name="Google Shape;61;p14" title="LastPotawatomiCampground1920s.jpg"/>
          <p:cNvPicPr preferRelativeResize="0"/>
          <p:nvPr/>
        </p:nvPicPr>
        <p:blipFill rotWithShape="1">
          <a:blip r:embed="rId3">
            <a:alphaModFix/>
          </a:blip>
          <a:srcRect b="4151" l="53285" r="1483" t="6178"/>
          <a:stretch/>
        </p:blipFill>
        <p:spPr>
          <a:xfrm>
            <a:off x="210550" y="188038"/>
            <a:ext cx="4617126" cy="4767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8761D"/>
        </a:solidFill>
      </p:bgPr>
    </p:bg>
    <p:spTree>
      <p:nvGrpSpPr>
        <p:cNvPr id="65" name="Shape 65"/>
        <p:cNvGrpSpPr/>
        <p:nvPr/>
      </p:nvGrpSpPr>
      <p:grpSpPr>
        <a:xfrm>
          <a:off x="0" y="0"/>
          <a:ext cx="0" cy="0"/>
          <a:chOff x="0" y="0"/>
          <a:chExt cx="0" cy="0"/>
        </a:xfrm>
      </p:grpSpPr>
      <p:sp>
        <p:nvSpPr>
          <p:cNvPr id="66" name="Google Shape;66;p15"/>
          <p:cNvSpPr txBox="1"/>
          <p:nvPr>
            <p:ph idx="1" type="body"/>
          </p:nvPr>
        </p:nvSpPr>
        <p:spPr>
          <a:xfrm>
            <a:off x="0" y="-100"/>
            <a:ext cx="4481400" cy="5143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solidFill>
                  <a:schemeClr val="accent6"/>
                </a:solidFill>
              </a:rPr>
              <a:t>Large boulder marking Chief Shah-Wa-Na-See's Potawatomi village near Rock Creek, northwest of Bourbonnais (top right). c. 1938.</a:t>
            </a:r>
            <a:br>
              <a:rPr lang="en" sz="2000">
                <a:solidFill>
                  <a:schemeClr val="accent6"/>
                </a:solidFill>
              </a:rPr>
            </a:br>
            <a:endParaRPr sz="2000">
              <a:solidFill>
                <a:schemeClr val="accent6"/>
              </a:solidFill>
            </a:endParaRPr>
          </a:p>
          <a:p>
            <a:pPr indent="0" lvl="0" marL="0" rtl="0" algn="l">
              <a:lnSpc>
                <a:spcPct val="100000"/>
              </a:lnSpc>
              <a:spcBef>
                <a:spcPts val="1200"/>
              </a:spcBef>
              <a:spcAft>
                <a:spcPts val="1200"/>
              </a:spcAft>
              <a:buNone/>
            </a:pPr>
            <a:r>
              <a:rPr lang="en" sz="2000">
                <a:solidFill>
                  <a:schemeClr val="accent6"/>
                </a:solidFill>
              </a:rPr>
              <a:t>Historical marker. The boulder at Bridge Street and North Ninth Avenue marks the site of Soldier's Village, a Potawatomi settlement located just northeast of the point where Soldier Creek flows into the Kankakee River. The boulder is engraved with the words "SITE OF ANCIENT INDIAN VILLAGE", and was placed there in the early 1900s by the Kankakee County Historical Society. </a:t>
            </a:r>
            <a:r>
              <a:rPr lang="en" sz="2000">
                <a:solidFill>
                  <a:schemeClr val="accent6"/>
                </a:solidFill>
              </a:rPr>
              <a:t>c</a:t>
            </a:r>
            <a:r>
              <a:rPr lang="en" sz="2000">
                <a:solidFill>
                  <a:schemeClr val="accent6"/>
                </a:solidFill>
              </a:rPr>
              <a:t>. 1990s.</a:t>
            </a:r>
            <a:endParaRPr sz="2000">
              <a:solidFill>
                <a:schemeClr val="accent6"/>
              </a:solidFill>
            </a:endParaRPr>
          </a:p>
        </p:txBody>
      </p:sp>
      <p:pic>
        <p:nvPicPr>
          <p:cNvPr id="67" name="Google Shape;67;p15" title="SoldierCreekMarker.jpg"/>
          <p:cNvPicPr preferRelativeResize="0"/>
          <p:nvPr/>
        </p:nvPicPr>
        <p:blipFill>
          <a:blip r:embed="rId3">
            <a:alphaModFix/>
          </a:blip>
          <a:stretch>
            <a:fillRect/>
          </a:stretch>
        </p:blipFill>
        <p:spPr>
          <a:xfrm>
            <a:off x="4481447" y="1413725"/>
            <a:ext cx="2403775" cy="3549324"/>
          </a:xfrm>
          <a:prstGeom prst="rect">
            <a:avLst/>
          </a:prstGeom>
          <a:noFill/>
          <a:ln>
            <a:noFill/>
          </a:ln>
        </p:spPr>
      </p:pic>
      <p:pic>
        <p:nvPicPr>
          <p:cNvPr id="68" name="Google Shape;68;p15" title="ChiefShawanasseeBoulder.jpg"/>
          <p:cNvPicPr preferRelativeResize="0"/>
          <p:nvPr/>
        </p:nvPicPr>
        <p:blipFill rotWithShape="1">
          <a:blip r:embed="rId4">
            <a:alphaModFix/>
          </a:blip>
          <a:srcRect b="3337" l="3864" r="7498" t="2117"/>
          <a:stretch/>
        </p:blipFill>
        <p:spPr>
          <a:xfrm>
            <a:off x="6704225" y="195500"/>
            <a:ext cx="2233375" cy="29778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8761D"/>
        </a:solidFill>
      </p:bgPr>
    </p:bg>
    <p:spTree>
      <p:nvGrpSpPr>
        <p:cNvPr id="72" name="Shape 72"/>
        <p:cNvGrpSpPr/>
        <p:nvPr/>
      </p:nvGrpSpPr>
      <p:grpSpPr>
        <a:xfrm>
          <a:off x="0" y="0"/>
          <a:ext cx="0" cy="0"/>
          <a:chOff x="0" y="0"/>
          <a:chExt cx="0" cy="0"/>
        </a:xfrm>
      </p:grpSpPr>
      <p:sp>
        <p:nvSpPr>
          <p:cNvPr id="73" name="Google Shape;73;p16"/>
          <p:cNvSpPr txBox="1"/>
          <p:nvPr>
            <p:ph idx="1" type="body"/>
          </p:nvPr>
        </p:nvSpPr>
        <p:spPr>
          <a:xfrm>
            <a:off x="0" y="636375"/>
            <a:ext cx="4196100" cy="31686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2000">
                <a:solidFill>
                  <a:schemeClr val="accent6"/>
                </a:solidFill>
              </a:rPr>
              <a:t>Monument to Potawatomi Chief Shawanassee near his home village, Little Rock Village - located on east side of Rock Creek. </a:t>
            </a:r>
            <a:endParaRPr sz="2000">
              <a:solidFill>
                <a:schemeClr val="accent6"/>
              </a:solidFill>
            </a:endParaRPr>
          </a:p>
          <a:p>
            <a:pPr indent="0" lvl="0" marL="0" rtl="0" algn="l">
              <a:lnSpc>
                <a:spcPct val="100000"/>
              </a:lnSpc>
              <a:spcBef>
                <a:spcPts val="1200"/>
              </a:spcBef>
              <a:spcAft>
                <a:spcPts val="1200"/>
              </a:spcAft>
              <a:buNone/>
            </a:pPr>
            <a:br>
              <a:rPr lang="en" sz="2000">
                <a:solidFill>
                  <a:schemeClr val="accent6"/>
                </a:solidFill>
              </a:rPr>
            </a:br>
            <a:r>
              <a:rPr lang="en" sz="2000">
                <a:solidFill>
                  <a:schemeClr val="accent6"/>
                </a:solidFill>
              </a:rPr>
              <a:t>Left to right: B.B. Ferris, Walter Ward, J.C. Bohmker; man at far right is unidentified. Bourbonnais Township. </a:t>
            </a:r>
            <a:r>
              <a:rPr lang="en" sz="2000">
                <a:solidFill>
                  <a:schemeClr val="accent6"/>
                </a:solidFill>
              </a:rPr>
              <a:t>c</a:t>
            </a:r>
            <a:r>
              <a:rPr lang="en" sz="2000">
                <a:solidFill>
                  <a:schemeClr val="accent6"/>
                </a:solidFill>
              </a:rPr>
              <a:t>. 1950s.</a:t>
            </a:r>
            <a:endParaRPr sz="2000">
              <a:solidFill>
                <a:schemeClr val="accent6"/>
              </a:solidFill>
            </a:endParaRPr>
          </a:p>
        </p:txBody>
      </p:sp>
      <p:pic>
        <p:nvPicPr>
          <p:cNvPr id="74" name="Google Shape;74;p16" title="ChiefShawanasseeMarker.jpg"/>
          <p:cNvPicPr preferRelativeResize="0"/>
          <p:nvPr/>
        </p:nvPicPr>
        <p:blipFill rotWithShape="1">
          <a:blip r:embed="rId3">
            <a:alphaModFix/>
          </a:blip>
          <a:srcRect b="2632" l="2710" r="1522" t="2347"/>
          <a:stretch/>
        </p:blipFill>
        <p:spPr>
          <a:xfrm>
            <a:off x="4196025" y="127838"/>
            <a:ext cx="4812626" cy="4887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