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6ded020b41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6ded020b4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00"/>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000000"/>
                </a:solidFill>
                <a:latin typeface="Georgia"/>
                <a:ea typeface="Georgia"/>
                <a:cs typeface="Georgia"/>
                <a:sym typeface="Georgia"/>
              </a:rPr>
              <a:t>The School Bus - Ekphrastic writing</a:t>
            </a:r>
            <a:endParaRPr sz="3000">
              <a:solidFill>
                <a:srgbClr val="000000"/>
              </a:solidFill>
              <a:latin typeface="Georgia"/>
              <a:ea typeface="Georgia"/>
              <a:cs typeface="Georgia"/>
              <a:sym typeface="Georgia"/>
            </a:endParaRPr>
          </a:p>
        </p:txBody>
      </p:sp>
      <p:sp>
        <p:nvSpPr>
          <p:cNvPr id="55" name="Google Shape;55;p13"/>
          <p:cNvSpPr txBox="1"/>
          <p:nvPr/>
        </p:nvSpPr>
        <p:spPr>
          <a:xfrm>
            <a:off x="0" y="792600"/>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t>In the included slides, students will be shown an object, photograph, or series of photos as representative of an idea. Students should write about what they see, offering one (or more) of the following perspectives -</a:t>
            </a:r>
            <a:endParaRPr sz="2500"/>
          </a:p>
          <a:p>
            <a:pPr indent="0" lvl="0" marL="0" rtl="0" algn="l">
              <a:spcBef>
                <a:spcPts val="0"/>
              </a:spcBef>
              <a:spcAft>
                <a:spcPts val="0"/>
              </a:spcAft>
              <a:buClr>
                <a:schemeClr val="dk1"/>
              </a:buClr>
              <a:buSzPts val="1100"/>
              <a:buFont typeface="Arial"/>
              <a:buNone/>
            </a:pPr>
            <a:r>
              <a:t/>
            </a:r>
            <a:endParaRPr sz="2500"/>
          </a:p>
          <a:p>
            <a:pPr indent="-387350" lvl="0" marL="457200" rtl="0" algn="l">
              <a:spcBef>
                <a:spcPts val="0"/>
              </a:spcBef>
              <a:spcAft>
                <a:spcPts val="0"/>
              </a:spcAft>
              <a:buClr>
                <a:srgbClr val="000000"/>
              </a:buClr>
              <a:buSzPts val="2500"/>
              <a:buChar char="●"/>
            </a:pPr>
            <a:r>
              <a:rPr lang="en" sz="2500"/>
              <a:t>Write to the object, asking questions of it, offering empathy, criticism, etc.</a:t>
            </a:r>
            <a:endParaRPr sz="2500"/>
          </a:p>
          <a:p>
            <a:pPr indent="-387350" lvl="0" marL="457200" rtl="0" algn="l">
              <a:spcBef>
                <a:spcPts val="0"/>
              </a:spcBef>
              <a:spcAft>
                <a:spcPts val="0"/>
              </a:spcAft>
              <a:buClr>
                <a:srgbClr val="000000"/>
              </a:buClr>
              <a:buSzPts val="2500"/>
              <a:buChar char="●"/>
            </a:pPr>
            <a:r>
              <a:rPr lang="en" sz="2500"/>
              <a:t>Write from the object, from its own point of view.</a:t>
            </a:r>
            <a:endParaRPr sz="2500"/>
          </a:p>
          <a:p>
            <a:pPr indent="-387350" lvl="0" marL="457200" rtl="0" algn="l">
              <a:spcBef>
                <a:spcPts val="0"/>
              </a:spcBef>
              <a:spcAft>
                <a:spcPts val="0"/>
              </a:spcAft>
              <a:buClr>
                <a:srgbClr val="000000"/>
              </a:buClr>
              <a:buSzPts val="2500"/>
              <a:buChar char="●"/>
            </a:pPr>
            <a:r>
              <a:rPr lang="en" sz="2500"/>
              <a:t>Write about the object, from a third party’s view.</a:t>
            </a:r>
            <a:endParaRPr sz="2500"/>
          </a:p>
          <a:p>
            <a:pPr indent="0" lvl="0" marL="0" rtl="0" algn="l">
              <a:spcBef>
                <a:spcPts val="0"/>
              </a:spcBef>
              <a:spcAft>
                <a:spcPts val="0"/>
              </a:spcAft>
              <a:buClr>
                <a:schemeClr val="dk1"/>
              </a:buClr>
              <a:buSzPts val="1100"/>
              <a:buFont typeface="Arial"/>
              <a:buNone/>
            </a:pPr>
            <a:r>
              <a:t/>
            </a:r>
            <a:endParaRPr sz="2500"/>
          </a:p>
          <a:p>
            <a:pPr indent="0" lvl="0" marL="0" rtl="0" algn="l">
              <a:spcBef>
                <a:spcPts val="0"/>
              </a:spcBef>
              <a:spcAft>
                <a:spcPts val="0"/>
              </a:spcAft>
              <a:buClr>
                <a:schemeClr val="dk1"/>
              </a:buClr>
              <a:buSzPts val="1100"/>
              <a:buFont typeface="Arial"/>
              <a:buNone/>
            </a:pPr>
            <a:r>
              <a:rPr lang="en" sz="2400"/>
              <a:t>All photos are in the collection of the Kankakee County Museum.</a:t>
            </a: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00"/>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812125" y="0"/>
            <a:ext cx="7534800" cy="932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1200"/>
              </a:spcAft>
              <a:buNone/>
            </a:pPr>
            <a:r>
              <a:rPr lang="en" sz="2000">
                <a:solidFill>
                  <a:schemeClr val="dk1"/>
                </a:solidFill>
              </a:rPr>
              <a:t>Hammes Ford school bus for Reddick Community High School. </a:t>
            </a:r>
            <a:br>
              <a:rPr lang="en" sz="2000">
                <a:solidFill>
                  <a:schemeClr val="dk1"/>
                </a:solidFill>
              </a:rPr>
            </a:br>
            <a:r>
              <a:rPr lang="en" sz="2000">
                <a:solidFill>
                  <a:schemeClr val="dk1"/>
                </a:solidFill>
              </a:rPr>
              <a:t>Reddick. </a:t>
            </a:r>
            <a:r>
              <a:rPr lang="en" sz="2000">
                <a:solidFill>
                  <a:schemeClr val="dk1"/>
                </a:solidFill>
              </a:rPr>
              <a:t>c</a:t>
            </a:r>
            <a:r>
              <a:rPr lang="en" sz="2000">
                <a:solidFill>
                  <a:schemeClr val="dk1"/>
                </a:solidFill>
              </a:rPr>
              <a:t>. 1930-1931.</a:t>
            </a:r>
            <a:endParaRPr sz="2000"/>
          </a:p>
        </p:txBody>
      </p:sp>
      <p:pic>
        <p:nvPicPr>
          <p:cNvPr id="61" name="Google Shape;61;p14" title="ReddickSchoolBus1931.jpg"/>
          <p:cNvPicPr preferRelativeResize="0"/>
          <p:nvPr/>
        </p:nvPicPr>
        <p:blipFill rotWithShape="1">
          <a:blip r:embed="rId3">
            <a:alphaModFix/>
          </a:blip>
          <a:srcRect b="10685" l="3334" r="5797" t="7494"/>
          <a:stretch/>
        </p:blipFill>
        <p:spPr>
          <a:xfrm>
            <a:off x="936639" y="932400"/>
            <a:ext cx="7270714" cy="42111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