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f1b67bb6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f1b67bb6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783F04"/>
                </a:solidFill>
                <a:latin typeface="Georgia"/>
                <a:ea typeface="Georgia"/>
                <a:cs typeface="Georgia"/>
                <a:sym typeface="Georgia"/>
              </a:rPr>
              <a:t>Haircuts - Ekphrastic writing</a:t>
            </a:r>
            <a:endParaRPr sz="3000">
              <a:solidFill>
                <a:srgbClr val="783F04"/>
              </a:solidFill>
              <a:latin typeface="Georgia"/>
              <a:ea typeface="Georgia"/>
              <a:cs typeface="Georgia"/>
              <a:sym typeface="Georgia"/>
            </a:endParaRPr>
          </a:p>
        </p:txBody>
      </p:sp>
      <p:sp>
        <p:nvSpPr>
          <p:cNvPr id="55" name="Google Shape;55;p13"/>
          <p:cNvSpPr txBox="1"/>
          <p:nvPr/>
        </p:nvSpPr>
        <p:spPr>
          <a:xfrm>
            <a:off x="0" y="792600"/>
            <a:ext cx="9144000" cy="467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783F04"/>
                </a:solidFill>
              </a:rPr>
              <a:t>In the included slides, students will be shown an object, photograph, or series of photos as representative of an idea. Students should write about what they see, offering one (or more) of the following perspectives -</a:t>
            </a:r>
            <a:endParaRPr sz="2500">
              <a:solidFill>
                <a:srgbClr val="783F04"/>
              </a:solidFill>
            </a:endParaRPr>
          </a:p>
          <a:p>
            <a:pPr indent="0" lvl="0" marL="0" rtl="0" algn="l">
              <a:spcBef>
                <a:spcPts val="0"/>
              </a:spcBef>
              <a:spcAft>
                <a:spcPts val="0"/>
              </a:spcAft>
              <a:buClr>
                <a:schemeClr val="dk1"/>
              </a:buClr>
              <a:buSzPts val="1100"/>
              <a:buFont typeface="Arial"/>
              <a:buNone/>
            </a:pPr>
            <a:r>
              <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to the object, asking questions of it, offering empathy, criticism, etc.</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from the object, from its own point of view.</a:t>
            </a:r>
            <a:endParaRPr sz="2500">
              <a:solidFill>
                <a:srgbClr val="783F04"/>
              </a:solidFill>
            </a:endParaRPr>
          </a:p>
          <a:p>
            <a:pPr indent="-387350" lvl="0" marL="457200" rtl="0" algn="l">
              <a:spcBef>
                <a:spcPts val="0"/>
              </a:spcBef>
              <a:spcAft>
                <a:spcPts val="0"/>
              </a:spcAft>
              <a:buClr>
                <a:srgbClr val="783F04"/>
              </a:buClr>
              <a:buSzPts val="2500"/>
              <a:buChar char="●"/>
            </a:pPr>
            <a:r>
              <a:rPr lang="en" sz="2500">
                <a:solidFill>
                  <a:srgbClr val="783F04"/>
                </a:solidFill>
              </a:rPr>
              <a:t>Write about the object, from a third party’s view.</a:t>
            </a:r>
            <a:endParaRPr sz="2500">
              <a:solidFill>
                <a:srgbClr val="783F04"/>
              </a:solidFill>
            </a:endParaRPr>
          </a:p>
          <a:p>
            <a:pPr indent="0" lvl="0" marL="0" rtl="0" algn="l">
              <a:spcBef>
                <a:spcPts val="0"/>
              </a:spcBef>
              <a:spcAft>
                <a:spcPts val="0"/>
              </a:spcAft>
              <a:buClr>
                <a:schemeClr val="dk1"/>
              </a:buClr>
              <a:buSzPts val="1100"/>
              <a:buFont typeface="Arial"/>
              <a:buNone/>
            </a:pPr>
            <a:r>
              <a:t/>
            </a:r>
            <a:endParaRPr sz="2500">
              <a:solidFill>
                <a:srgbClr val="783F04"/>
              </a:solidFill>
            </a:endParaRPr>
          </a:p>
          <a:p>
            <a:pPr indent="0" lvl="0" marL="0" rtl="0" algn="l">
              <a:spcBef>
                <a:spcPts val="0"/>
              </a:spcBef>
              <a:spcAft>
                <a:spcPts val="0"/>
              </a:spcAft>
              <a:buClr>
                <a:schemeClr val="dk1"/>
              </a:buClr>
              <a:buSzPts val="1100"/>
              <a:buFont typeface="Arial"/>
              <a:buNone/>
            </a:pPr>
            <a:r>
              <a:rPr lang="en" sz="2400">
                <a:solidFill>
                  <a:srgbClr val="783F04"/>
                </a:solidFill>
              </a:rPr>
              <a:t>All photos are in the collection of the Kankakee County Museum.</a:t>
            </a:r>
            <a:endParaRPr sz="1800">
              <a:solidFill>
                <a:srgbClr val="783F04"/>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4034800" y="90225"/>
            <a:ext cx="5109300" cy="12006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None/>
            </a:pPr>
            <a:r>
              <a:rPr lang="en" sz="2000">
                <a:solidFill>
                  <a:srgbClr val="783F04"/>
                </a:solidFill>
              </a:rPr>
              <a:t>Herb Denoyer shed his beard, with the help of barber Lawrence Therien. Kankakee (left). </a:t>
            </a:r>
            <a:r>
              <a:rPr lang="en" sz="2000">
                <a:solidFill>
                  <a:srgbClr val="783F04"/>
                </a:solidFill>
              </a:rPr>
              <a:t>July 29,1953.</a:t>
            </a:r>
            <a:endParaRPr sz="2000">
              <a:solidFill>
                <a:srgbClr val="783F04"/>
              </a:solidFill>
            </a:endParaRPr>
          </a:p>
        </p:txBody>
      </p:sp>
      <p:pic>
        <p:nvPicPr>
          <p:cNvPr id="61" name="Google Shape;61;p14" title="BarberShop1953.jpg"/>
          <p:cNvPicPr preferRelativeResize="0"/>
          <p:nvPr/>
        </p:nvPicPr>
        <p:blipFill rotWithShape="1">
          <a:blip r:embed="rId3">
            <a:alphaModFix/>
          </a:blip>
          <a:srcRect b="0" l="0" r="0" t="26610"/>
          <a:stretch/>
        </p:blipFill>
        <p:spPr>
          <a:xfrm>
            <a:off x="311700" y="0"/>
            <a:ext cx="3723101" cy="3774900"/>
          </a:xfrm>
          <a:prstGeom prst="rect">
            <a:avLst/>
          </a:prstGeom>
          <a:noFill/>
          <a:ln>
            <a:noFill/>
          </a:ln>
        </p:spPr>
      </p:pic>
      <p:pic>
        <p:nvPicPr>
          <p:cNvPr id="62" name="Google Shape;62;p14" title="HairsInnBarberShop1973.jpg"/>
          <p:cNvPicPr preferRelativeResize="0"/>
          <p:nvPr/>
        </p:nvPicPr>
        <p:blipFill>
          <a:blip r:embed="rId4">
            <a:alphaModFix/>
          </a:blip>
          <a:stretch>
            <a:fillRect/>
          </a:stretch>
        </p:blipFill>
        <p:spPr>
          <a:xfrm>
            <a:off x="4236398" y="1481150"/>
            <a:ext cx="4595900" cy="3662350"/>
          </a:xfrm>
          <a:prstGeom prst="rect">
            <a:avLst/>
          </a:prstGeom>
          <a:noFill/>
          <a:ln>
            <a:noFill/>
          </a:ln>
        </p:spPr>
      </p:pic>
      <p:sp>
        <p:nvSpPr>
          <p:cNvPr id="63" name="Google Shape;63;p14"/>
          <p:cNvSpPr txBox="1"/>
          <p:nvPr/>
        </p:nvSpPr>
        <p:spPr>
          <a:xfrm>
            <a:off x="0" y="3865125"/>
            <a:ext cx="4236300" cy="1108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1200"/>
              </a:spcAft>
              <a:buNone/>
            </a:pPr>
            <a:r>
              <a:rPr lang="en" sz="2000">
                <a:solidFill>
                  <a:srgbClr val="783F04"/>
                </a:solidFill>
              </a:rPr>
              <a:t>Barbers at work at Hair's Inn Barber Shop, 253 N. Schuyler Avenue, Kankakee (right). c. 1973.</a:t>
            </a:r>
            <a:endParaRPr sz="1800">
              <a:solidFill>
                <a:srgbClr val="783F04"/>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