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1" Type="http://schemas.openxmlformats.org/officeDocument/2006/relationships/slide" Target="slides/slide6.xml"/><Relationship Id="rId10" Type="http://schemas.openxmlformats.org/officeDocument/2006/relationships/slide" Target="slides/slide5.xml"/><Relationship Id="rId12" Type="http://schemas.openxmlformats.org/officeDocument/2006/relationships/slide" Target="slides/slide7.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6ef060c4c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6ef060c4c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6ef060c4c0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6ef060c4c0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706ecb90f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3706ecb90f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3706ecb90f9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3706ecb90f9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3706ecb90f9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3706ecb90f9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74a395802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74a395802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en.wikipedia.org/wiki/Ekphrasi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2E9"/>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rgbClr val="000000"/>
                </a:solidFill>
                <a:latin typeface="Georgia"/>
                <a:ea typeface="Georgia"/>
                <a:cs typeface="Georgia"/>
                <a:sym typeface="Georgia"/>
              </a:rPr>
              <a:t>Ekphrasis - Defined</a:t>
            </a:r>
            <a:endParaRPr sz="3000">
              <a:solidFill>
                <a:srgbClr val="000000"/>
              </a:solidFill>
              <a:latin typeface="Georgia"/>
              <a:ea typeface="Georgia"/>
              <a:cs typeface="Georgia"/>
              <a:sym typeface="Georgia"/>
            </a:endParaRPr>
          </a:p>
        </p:txBody>
      </p:sp>
      <p:sp>
        <p:nvSpPr>
          <p:cNvPr id="55" name="Google Shape;55;p13"/>
          <p:cNvSpPr txBox="1"/>
          <p:nvPr/>
        </p:nvSpPr>
        <p:spPr>
          <a:xfrm>
            <a:off x="0" y="792600"/>
            <a:ext cx="9144000" cy="441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500">
                <a:solidFill>
                  <a:srgbClr val="202122"/>
                </a:solidFill>
              </a:rPr>
              <a:t>Ekphrasis, or ecphrasis (from the Greek), is a rhetorical device indicating the written description of a work of art. It is a vivid, often dramatic, verbal description of a visual work of art, either real or imagined. Thus, "an ekphrastic poem is a vivid description of a scene or, more commonly, a work of art." In ancient times, it might refer more broadly to a description of any thing, person, or experience. The word comes from the Greek ἐκ </a:t>
            </a:r>
            <a:r>
              <a:rPr i="1" lang="en" sz="2500">
                <a:solidFill>
                  <a:srgbClr val="202122"/>
                </a:solidFill>
              </a:rPr>
              <a:t>ek</a:t>
            </a:r>
            <a:r>
              <a:rPr lang="en" sz="2500">
                <a:solidFill>
                  <a:srgbClr val="202122"/>
                </a:solidFill>
              </a:rPr>
              <a:t> and φράσις </a:t>
            </a:r>
            <a:r>
              <a:rPr i="1" lang="en" sz="2500">
                <a:solidFill>
                  <a:srgbClr val="202122"/>
                </a:solidFill>
              </a:rPr>
              <a:t>phrásis</a:t>
            </a:r>
            <a:r>
              <a:rPr lang="en" sz="2500">
                <a:solidFill>
                  <a:srgbClr val="202122"/>
                </a:solidFill>
              </a:rPr>
              <a:t>, 'out' and 'speak' respectively, and the verb ἐκφράζειν </a:t>
            </a:r>
            <a:r>
              <a:rPr i="1" lang="en" sz="2500">
                <a:solidFill>
                  <a:srgbClr val="202122"/>
                </a:solidFill>
              </a:rPr>
              <a:t>ekphrázein</a:t>
            </a:r>
            <a:r>
              <a:rPr lang="en" sz="2500">
                <a:solidFill>
                  <a:srgbClr val="202122"/>
                </a:solidFill>
              </a:rPr>
              <a:t>, 'to proclaim or call an inanimate object by name'.</a:t>
            </a:r>
            <a:endParaRPr sz="2500">
              <a:solidFill>
                <a:srgbClr val="202122"/>
              </a:solidFill>
            </a:endParaRPr>
          </a:p>
          <a:p>
            <a:pPr indent="0" lvl="0" marL="0" rtl="0" algn="r">
              <a:spcBef>
                <a:spcPts val="0"/>
              </a:spcBef>
              <a:spcAft>
                <a:spcPts val="0"/>
              </a:spcAft>
              <a:buNone/>
            </a:pPr>
            <a:r>
              <a:rPr lang="en" sz="2500" u="sng">
                <a:solidFill>
                  <a:schemeClr val="hlink"/>
                </a:solidFill>
                <a:hlinkClick r:id="rId3"/>
              </a:rPr>
              <a:t>https://en.wikipedia.org/wiki/Ekphrasis</a:t>
            </a:r>
            <a:r>
              <a:rPr lang="en" sz="2500">
                <a:solidFill>
                  <a:srgbClr val="202122"/>
                </a:solidFill>
              </a:rPr>
              <a:t>, 7/14/25</a:t>
            </a:r>
            <a:endParaRPr sz="2500">
              <a:solidFill>
                <a:srgbClr val="20212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2E9"/>
        </a:solidFill>
      </p:bgPr>
    </p:bg>
    <p:spTree>
      <p:nvGrpSpPr>
        <p:cNvPr id="59" name="Shape 59"/>
        <p:cNvGrpSpPr/>
        <p:nvPr/>
      </p:nvGrpSpPr>
      <p:grpSpPr>
        <a:xfrm>
          <a:off x="0" y="0"/>
          <a:ext cx="0" cy="0"/>
          <a:chOff x="0" y="0"/>
          <a:chExt cx="0" cy="0"/>
        </a:xfrm>
      </p:grpSpPr>
      <p:sp>
        <p:nvSpPr>
          <p:cNvPr id="60" name="Google Shape;60;p14"/>
          <p:cNvSpPr txBox="1"/>
          <p:nvPr>
            <p:ph idx="1" type="subTitle"/>
          </p:nvPr>
        </p:nvSpPr>
        <p:spPr>
          <a:xfrm>
            <a:off x="311700" y="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rgbClr val="000000"/>
                </a:solidFill>
                <a:latin typeface="Georgia"/>
                <a:ea typeface="Georgia"/>
                <a:cs typeface="Georgia"/>
                <a:sym typeface="Georgia"/>
              </a:rPr>
              <a:t>Ekphrasis - Defined</a:t>
            </a:r>
            <a:endParaRPr sz="3000">
              <a:solidFill>
                <a:srgbClr val="000000"/>
              </a:solidFill>
              <a:latin typeface="Georgia"/>
              <a:ea typeface="Georgia"/>
              <a:cs typeface="Georgia"/>
              <a:sym typeface="Georgia"/>
            </a:endParaRPr>
          </a:p>
        </p:txBody>
      </p:sp>
      <p:sp>
        <p:nvSpPr>
          <p:cNvPr id="61" name="Google Shape;61;p14"/>
          <p:cNvSpPr txBox="1"/>
          <p:nvPr/>
        </p:nvSpPr>
        <p:spPr>
          <a:xfrm>
            <a:off x="0" y="792600"/>
            <a:ext cx="9144000" cy="364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500">
                <a:solidFill>
                  <a:srgbClr val="202122"/>
                </a:solidFill>
              </a:rPr>
              <a:t>In the included slides, students will be shown an object, photograph, or series of photos as representative of an idea. Students should write about what they see, offering one (or more) of the following perspectives -</a:t>
            </a:r>
            <a:endParaRPr sz="2500">
              <a:solidFill>
                <a:srgbClr val="202122"/>
              </a:solidFill>
            </a:endParaRPr>
          </a:p>
          <a:p>
            <a:pPr indent="0" lvl="0" marL="0" rtl="0" algn="l">
              <a:spcBef>
                <a:spcPts val="0"/>
              </a:spcBef>
              <a:spcAft>
                <a:spcPts val="0"/>
              </a:spcAft>
              <a:buNone/>
            </a:pPr>
            <a:r>
              <a:t/>
            </a:r>
            <a:endParaRPr sz="2500">
              <a:solidFill>
                <a:srgbClr val="202122"/>
              </a:solidFill>
            </a:endParaRPr>
          </a:p>
          <a:p>
            <a:pPr indent="-387350" lvl="0" marL="457200" rtl="0" algn="l">
              <a:spcBef>
                <a:spcPts val="0"/>
              </a:spcBef>
              <a:spcAft>
                <a:spcPts val="0"/>
              </a:spcAft>
              <a:buClr>
                <a:srgbClr val="202122"/>
              </a:buClr>
              <a:buSzPts val="2500"/>
              <a:buChar char="●"/>
            </a:pPr>
            <a:r>
              <a:rPr lang="en" sz="2500">
                <a:solidFill>
                  <a:srgbClr val="202122"/>
                </a:solidFill>
              </a:rPr>
              <a:t>Write to the object, asking questions of it, offering empathy, etc.</a:t>
            </a:r>
            <a:endParaRPr sz="2500">
              <a:solidFill>
                <a:srgbClr val="202122"/>
              </a:solidFill>
            </a:endParaRPr>
          </a:p>
          <a:p>
            <a:pPr indent="-387350" lvl="0" marL="457200" rtl="0" algn="l">
              <a:spcBef>
                <a:spcPts val="0"/>
              </a:spcBef>
              <a:spcAft>
                <a:spcPts val="0"/>
              </a:spcAft>
              <a:buClr>
                <a:srgbClr val="202122"/>
              </a:buClr>
              <a:buSzPts val="2500"/>
              <a:buChar char="●"/>
            </a:pPr>
            <a:r>
              <a:rPr lang="en" sz="2500">
                <a:solidFill>
                  <a:srgbClr val="202122"/>
                </a:solidFill>
              </a:rPr>
              <a:t>Write from the object, from its own point of view.</a:t>
            </a:r>
            <a:endParaRPr sz="2500">
              <a:solidFill>
                <a:srgbClr val="202122"/>
              </a:solidFill>
            </a:endParaRPr>
          </a:p>
          <a:p>
            <a:pPr indent="-387350" lvl="0" marL="457200" rtl="0" algn="l">
              <a:spcBef>
                <a:spcPts val="0"/>
              </a:spcBef>
              <a:spcAft>
                <a:spcPts val="0"/>
              </a:spcAft>
              <a:buClr>
                <a:srgbClr val="202122"/>
              </a:buClr>
              <a:buSzPts val="2500"/>
              <a:buChar char="●"/>
            </a:pPr>
            <a:r>
              <a:rPr lang="en" sz="2500">
                <a:solidFill>
                  <a:srgbClr val="202122"/>
                </a:solidFill>
              </a:rPr>
              <a:t>Write about the object, from a third party’s view.</a:t>
            </a:r>
            <a:endParaRPr sz="2500">
              <a:solidFill>
                <a:srgbClr val="20212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2E9"/>
        </a:solidFill>
      </p:bgPr>
    </p:bg>
    <p:spTree>
      <p:nvGrpSpPr>
        <p:cNvPr id="65" name="Shape 65"/>
        <p:cNvGrpSpPr/>
        <p:nvPr/>
      </p:nvGrpSpPr>
      <p:grpSpPr>
        <a:xfrm>
          <a:off x="0" y="0"/>
          <a:ext cx="0" cy="0"/>
          <a:chOff x="0" y="0"/>
          <a:chExt cx="0" cy="0"/>
        </a:xfrm>
      </p:grpSpPr>
      <p:sp>
        <p:nvSpPr>
          <p:cNvPr id="66" name="Google Shape;66;p15"/>
          <p:cNvSpPr txBox="1"/>
          <p:nvPr>
            <p:ph idx="1" type="subTitle"/>
          </p:nvPr>
        </p:nvSpPr>
        <p:spPr>
          <a:xfrm>
            <a:off x="311700" y="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rgbClr val="000000"/>
                </a:solidFill>
                <a:latin typeface="Georgia"/>
                <a:ea typeface="Georgia"/>
                <a:cs typeface="Georgia"/>
                <a:sym typeface="Georgia"/>
              </a:rPr>
              <a:t>Ekphrasis - Defined</a:t>
            </a:r>
            <a:endParaRPr sz="3000">
              <a:solidFill>
                <a:srgbClr val="000000"/>
              </a:solidFill>
              <a:latin typeface="Georgia"/>
              <a:ea typeface="Georgia"/>
              <a:cs typeface="Georgia"/>
              <a:sym typeface="Georgia"/>
            </a:endParaRPr>
          </a:p>
        </p:txBody>
      </p:sp>
      <p:sp>
        <p:nvSpPr>
          <p:cNvPr id="67" name="Google Shape;67;p15"/>
          <p:cNvSpPr txBox="1"/>
          <p:nvPr/>
        </p:nvSpPr>
        <p:spPr>
          <a:xfrm>
            <a:off x="0" y="792600"/>
            <a:ext cx="9144000" cy="3648000"/>
          </a:xfrm>
          <a:prstGeom prst="rect">
            <a:avLst/>
          </a:prstGeom>
          <a:noFill/>
          <a:ln>
            <a:noFill/>
          </a:ln>
        </p:spPr>
        <p:txBody>
          <a:bodyPr anchorCtr="0" anchor="t" bIns="91425" lIns="91425" spcFirstLastPara="1" rIns="91425" wrap="square" tIns="91425">
            <a:spAutoFit/>
          </a:bodyPr>
          <a:lstStyle/>
          <a:p>
            <a:pPr indent="-387350" lvl="0" marL="457200" rtl="0" algn="l">
              <a:spcBef>
                <a:spcPts val="0"/>
              </a:spcBef>
              <a:spcAft>
                <a:spcPts val="0"/>
              </a:spcAft>
              <a:buClr>
                <a:srgbClr val="202122"/>
              </a:buClr>
              <a:buSzPts val="2500"/>
              <a:buChar char="●"/>
            </a:pPr>
            <a:r>
              <a:rPr lang="en" sz="2500">
                <a:solidFill>
                  <a:srgbClr val="202122"/>
                </a:solidFill>
              </a:rPr>
              <a:t>On the slides included, students will see photos as exhibits, with context provided so they </a:t>
            </a:r>
            <a:r>
              <a:rPr lang="en" sz="2500">
                <a:solidFill>
                  <a:srgbClr val="202122"/>
                </a:solidFill>
              </a:rPr>
              <a:t>know</a:t>
            </a:r>
            <a:r>
              <a:rPr lang="en" sz="2500">
                <a:solidFill>
                  <a:srgbClr val="202122"/>
                </a:solidFill>
              </a:rPr>
              <a:t> what they are seeing. That context may serve as a launch pad for their interaction, but should not be the interaction itself.</a:t>
            </a:r>
            <a:endParaRPr sz="2500">
              <a:solidFill>
                <a:srgbClr val="202122"/>
              </a:solidFill>
            </a:endParaRPr>
          </a:p>
          <a:p>
            <a:pPr indent="-387350" lvl="0" marL="457200" rtl="0" algn="l">
              <a:spcBef>
                <a:spcPts val="0"/>
              </a:spcBef>
              <a:spcAft>
                <a:spcPts val="0"/>
              </a:spcAft>
              <a:buClr>
                <a:srgbClr val="202122"/>
              </a:buClr>
              <a:buSzPts val="2500"/>
              <a:buChar char="●"/>
            </a:pPr>
            <a:r>
              <a:rPr lang="en" sz="2500">
                <a:solidFill>
                  <a:srgbClr val="202122"/>
                </a:solidFill>
              </a:rPr>
              <a:t>A student’s response should be no specific length, but </a:t>
            </a:r>
            <a:r>
              <a:rPr lang="en" sz="2500">
                <a:solidFill>
                  <a:srgbClr val="202122"/>
                </a:solidFill>
              </a:rPr>
              <a:t>should</a:t>
            </a:r>
            <a:r>
              <a:rPr lang="en" sz="2500">
                <a:solidFill>
                  <a:srgbClr val="202122"/>
                </a:solidFill>
              </a:rPr>
              <a:t> instead honor a depth of thought in engaging with the exhibit.</a:t>
            </a:r>
            <a:endParaRPr sz="2500">
              <a:solidFill>
                <a:srgbClr val="202122"/>
              </a:solidFill>
            </a:endParaRPr>
          </a:p>
          <a:p>
            <a:pPr indent="-387350" lvl="0" marL="457200" rtl="0" algn="l">
              <a:spcBef>
                <a:spcPts val="0"/>
              </a:spcBef>
              <a:spcAft>
                <a:spcPts val="0"/>
              </a:spcAft>
              <a:buClr>
                <a:srgbClr val="202122"/>
              </a:buClr>
              <a:buSzPts val="2500"/>
              <a:buChar char="●"/>
            </a:pPr>
            <a:r>
              <a:rPr lang="en" sz="2500">
                <a:solidFill>
                  <a:srgbClr val="202122"/>
                </a:solidFill>
              </a:rPr>
              <a:t>Three sample exhibits and responses appear on the next three slides.</a:t>
            </a:r>
            <a:endParaRPr sz="2500">
              <a:solidFill>
                <a:srgbClr val="20212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2E9"/>
        </a:solidFill>
      </p:bgPr>
    </p:bg>
    <p:spTree>
      <p:nvGrpSpPr>
        <p:cNvPr id="71" name="Shape 71"/>
        <p:cNvGrpSpPr/>
        <p:nvPr/>
      </p:nvGrpSpPr>
      <p:grpSpPr>
        <a:xfrm>
          <a:off x="0" y="0"/>
          <a:ext cx="0" cy="0"/>
          <a:chOff x="0" y="0"/>
          <a:chExt cx="0" cy="0"/>
        </a:xfrm>
      </p:grpSpPr>
      <p:sp>
        <p:nvSpPr>
          <p:cNvPr id="72" name="Google Shape;72;p16"/>
          <p:cNvSpPr txBox="1"/>
          <p:nvPr>
            <p:ph idx="1" type="subTitle"/>
          </p:nvPr>
        </p:nvSpPr>
        <p:spPr>
          <a:xfrm>
            <a:off x="0" y="0"/>
            <a:ext cx="3308700" cy="792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3000">
                <a:solidFill>
                  <a:srgbClr val="000000"/>
                </a:solidFill>
                <a:latin typeface="Georgia"/>
                <a:ea typeface="Georgia"/>
                <a:cs typeface="Georgia"/>
                <a:sym typeface="Georgia"/>
              </a:rPr>
              <a:t>Sample Writings</a:t>
            </a:r>
            <a:endParaRPr sz="3000">
              <a:solidFill>
                <a:srgbClr val="000000"/>
              </a:solidFill>
              <a:latin typeface="Georgia"/>
              <a:ea typeface="Georgia"/>
              <a:cs typeface="Georgia"/>
              <a:sym typeface="Georgia"/>
            </a:endParaRPr>
          </a:p>
        </p:txBody>
      </p:sp>
      <p:pic>
        <p:nvPicPr>
          <p:cNvPr id="73" name="Google Shape;73;p16" title="SoldierCreekFlood1957.jpg"/>
          <p:cNvPicPr preferRelativeResize="0"/>
          <p:nvPr/>
        </p:nvPicPr>
        <p:blipFill>
          <a:blip r:embed="rId3">
            <a:alphaModFix/>
          </a:blip>
          <a:stretch>
            <a:fillRect/>
          </a:stretch>
        </p:blipFill>
        <p:spPr>
          <a:xfrm>
            <a:off x="0" y="648700"/>
            <a:ext cx="4580950" cy="4494801"/>
          </a:xfrm>
          <a:prstGeom prst="rect">
            <a:avLst/>
          </a:prstGeom>
          <a:noFill/>
          <a:ln>
            <a:noFill/>
          </a:ln>
        </p:spPr>
      </p:pic>
      <p:sp>
        <p:nvSpPr>
          <p:cNvPr id="74" name="Google Shape;74;p16"/>
          <p:cNvSpPr txBox="1"/>
          <p:nvPr/>
        </p:nvSpPr>
        <p:spPr>
          <a:xfrm>
            <a:off x="4593100" y="0"/>
            <a:ext cx="4581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solidFill>
                <a:schemeClr val="dk2"/>
              </a:solidFill>
            </a:endParaRPr>
          </a:p>
        </p:txBody>
      </p:sp>
      <p:sp>
        <p:nvSpPr>
          <p:cNvPr id="75" name="Google Shape;75;p16"/>
          <p:cNvSpPr txBox="1"/>
          <p:nvPr/>
        </p:nvSpPr>
        <p:spPr>
          <a:xfrm>
            <a:off x="4593075" y="0"/>
            <a:ext cx="4581000" cy="511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But you’re a bicycle, not a boat!</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rPr lang="en" sz="2000"/>
              <a:t>However, it must feel cooling to have the water ripple in and out of your spokes as you churn along the flood waters. It has to be better than the stale, humid, midsummer air that usually whips past on a normal Kankakee County day!</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rPr lang="en" sz="2000"/>
              <a:t>What do you think about your lack of control, though? You don’t have the advantage of a left or right leaning to change direction, weighted down now by the overflow of the creek. Is it now the waters that direct you?</a:t>
            </a:r>
            <a:endParaRPr sz="2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2E9"/>
        </a:solidFill>
      </p:bgPr>
    </p:bg>
    <p:spTree>
      <p:nvGrpSpPr>
        <p:cNvPr id="79" name="Shape 79"/>
        <p:cNvGrpSpPr/>
        <p:nvPr/>
      </p:nvGrpSpPr>
      <p:grpSpPr>
        <a:xfrm>
          <a:off x="0" y="0"/>
          <a:ext cx="0" cy="0"/>
          <a:chOff x="0" y="0"/>
          <a:chExt cx="0" cy="0"/>
        </a:xfrm>
      </p:grpSpPr>
      <p:sp>
        <p:nvSpPr>
          <p:cNvPr id="80" name="Google Shape;80;p17"/>
          <p:cNvSpPr txBox="1"/>
          <p:nvPr>
            <p:ph idx="1" type="subTitle"/>
          </p:nvPr>
        </p:nvSpPr>
        <p:spPr>
          <a:xfrm>
            <a:off x="0" y="0"/>
            <a:ext cx="3147300" cy="661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en" sz="3000">
                <a:solidFill>
                  <a:schemeClr val="dk1"/>
                </a:solidFill>
                <a:latin typeface="Georgia"/>
                <a:ea typeface="Georgia"/>
                <a:cs typeface="Georgia"/>
                <a:sym typeface="Georgia"/>
              </a:rPr>
              <a:t>Sample Writings</a:t>
            </a:r>
            <a:endParaRPr/>
          </a:p>
        </p:txBody>
      </p:sp>
      <p:pic>
        <p:nvPicPr>
          <p:cNvPr id="81" name="Google Shape;81;p17" title="FannieStillCats1.jpg"/>
          <p:cNvPicPr preferRelativeResize="0"/>
          <p:nvPr/>
        </p:nvPicPr>
        <p:blipFill rotWithShape="1">
          <a:blip r:embed="rId3">
            <a:alphaModFix/>
          </a:blip>
          <a:srcRect b="5244" l="4115" r="5835" t="3380"/>
          <a:stretch/>
        </p:blipFill>
        <p:spPr>
          <a:xfrm>
            <a:off x="0" y="661800"/>
            <a:ext cx="3536576" cy="4481700"/>
          </a:xfrm>
          <a:prstGeom prst="rect">
            <a:avLst/>
          </a:prstGeom>
          <a:noFill/>
          <a:ln>
            <a:noFill/>
          </a:ln>
        </p:spPr>
      </p:pic>
      <p:sp>
        <p:nvSpPr>
          <p:cNvPr id="82" name="Google Shape;82;p17"/>
          <p:cNvSpPr txBox="1"/>
          <p:nvPr/>
        </p:nvSpPr>
        <p:spPr>
          <a:xfrm>
            <a:off x="3536575" y="0"/>
            <a:ext cx="5637600" cy="511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Watch it, kid! These tiger stripes aren’t for show! I am fierce!</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rPr lang="en" sz="2000"/>
              <a:t>My jungle is the yard, it’s the living room, it’s the back porch. Bugs and birds had better be on watch when I’m around, because I am the boss! I’ll go where I want when I want, even if much of the time that’s just going to be to lie down in a sunbeam. But when I wake… you better fear my fangs when I stretch out.</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rPr lang="en" sz="2000"/>
              <a:t>Yes, I am supreme, a master of all I survey, unconquerable…</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rPr lang="en" sz="2000"/>
              <a:t>Wait, what’s that? Did I hear the cat treats can shaking??</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2E9"/>
        </a:solidFill>
      </p:bgPr>
    </p:bg>
    <p:spTree>
      <p:nvGrpSpPr>
        <p:cNvPr id="86" name="Shape 86"/>
        <p:cNvGrpSpPr/>
        <p:nvPr/>
      </p:nvGrpSpPr>
      <p:grpSpPr>
        <a:xfrm>
          <a:off x="0" y="0"/>
          <a:ext cx="0" cy="0"/>
          <a:chOff x="0" y="0"/>
          <a:chExt cx="0" cy="0"/>
        </a:xfrm>
      </p:grpSpPr>
      <p:sp>
        <p:nvSpPr>
          <p:cNvPr id="87" name="Google Shape;87;p18"/>
          <p:cNvSpPr txBox="1"/>
          <p:nvPr>
            <p:ph idx="1" type="subTitle"/>
          </p:nvPr>
        </p:nvSpPr>
        <p:spPr>
          <a:xfrm>
            <a:off x="0" y="0"/>
            <a:ext cx="3022800" cy="676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900">
                <a:solidFill>
                  <a:schemeClr val="dk1"/>
                </a:solidFill>
                <a:latin typeface="Georgia"/>
                <a:ea typeface="Georgia"/>
                <a:cs typeface="Georgia"/>
                <a:sym typeface="Georgia"/>
              </a:rPr>
              <a:t>Sample Writings</a:t>
            </a:r>
            <a:endParaRPr/>
          </a:p>
        </p:txBody>
      </p:sp>
      <p:pic>
        <p:nvPicPr>
          <p:cNvPr id="88" name="Google Shape;88;p18" title="KankakeeDetectivesStMaryTheft1979.jpg"/>
          <p:cNvPicPr preferRelativeResize="0"/>
          <p:nvPr/>
        </p:nvPicPr>
        <p:blipFill>
          <a:blip r:embed="rId3">
            <a:alphaModFix/>
          </a:blip>
          <a:stretch>
            <a:fillRect/>
          </a:stretch>
        </p:blipFill>
        <p:spPr>
          <a:xfrm>
            <a:off x="0" y="767000"/>
            <a:ext cx="4894525" cy="3970426"/>
          </a:xfrm>
          <a:prstGeom prst="rect">
            <a:avLst/>
          </a:prstGeom>
          <a:noFill/>
          <a:ln>
            <a:noFill/>
          </a:ln>
        </p:spPr>
      </p:pic>
      <p:sp>
        <p:nvSpPr>
          <p:cNvPr id="89" name="Google Shape;89;p18"/>
          <p:cNvSpPr txBox="1"/>
          <p:nvPr/>
        </p:nvSpPr>
        <p:spPr>
          <a:xfrm>
            <a:off x="4894525" y="0"/>
            <a:ext cx="4279500" cy="528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50"/>
              <a:t>Detectives have a tough job - like working a 500-piece puzzle, but only starting with 10 pieces; and only two or three of those connect!</a:t>
            </a:r>
            <a:endParaRPr sz="1950"/>
          </a:p>
          <a:p>
            <a:pPr indent="0" lvl="0" marL="0" rtl="0" algn="l">
              <a:spcBef>
                <a:spcPts val="0"/>
              </a:spcBef>
              <a:spcAft>
                <a:spcPts val="0"/>
              </a:spcAft>
              <a:buNone/>
            </a:pPr>
            <a:r>
              <a:t/>
            </a:r>
            <a:endParaRPr sz="1950"/>
          </a:p>
          <a:p>
            <a:pPr indent="0" lvl="0" marL="0" rtl="0" algn="l">
              <a:spcBef>
                <a:spcPts val="0"/>
              </a:spcBef>
              <a:spcAft>
                <a:spcPts val="0"/>
              </a:spcAft>
              <a:buNone/>
            </a:pPr>
            <a:r>
              <a:rPr lang="en" sz="1950"/>
              <a:t>I’ve often thought I’d be a terrible witness. Did the suspect have on a green coat, or was it blue? Was he over 6’, or closer to 5’8”? What was the license plate on the getaway car? Shoot, I struggle to remember what I did last week…</a:t>
            </a:r>
            <a:endParaRPr sz="1950"/>
          </a:p>
          <a:p>
            <a:pPr indent="0" lvl="0" marL="0" rtl="0" algn="l">
              <a:spcBef>
                <a:spcPts val="0"/>
              </a:spcBef>
              <a:spcAft>
                <a:spcPts val="0"/>
              </a:spcAft>
              <a:buNone/>
            </a:pPr>
            <a:r>
              <a:t/>
            </a:r>
            <a:endParaRPr sz="1950"/>
          </a:p>
          <a:p>
            <a:pPr indent="0" lvl="0" marL="0" rtl="0" algn="l">
              <a:spcBef>
                <a:spcPts val="0"/>
              </a:spcBef>
              <a:spcAft>
                <a:spcPts val="0"/>
              </a:spcAft>
              <a:buNone/>
            </a:pPr>
            <a:r>
              <a:rPr lang="en" sz="1950"/>
              <a:t>But working that puzzle, putting together testimonies, interpreting surprises - all have to be satisfying work!</a:t>
            </a:r>
            <a:endParaRPr sz="195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2E9"/>
        </a:solidFill>
      </p:bgPr>
    </p:bg>
    <p:spTree>
      <p:nvGrpSpPr>
        <p:cNvPr id="93" name="Shape 93"/>
        <p:cNvGrpSpPr/>
        <p:nvPr/>
      </p:nvGrpSpPr>
      <p:grpSpPr>
        <a:xfrm>
          <a:off x="0" y="0"/>
          <a:ext cx="0" cy="0"/>
          <a:chOff x="0" y="0"/>
          <a:chExt cx="0" cy="0"/>
        </a:xfrm>
      </p:grpSpPr>
      <p:sp>
        <p:nvSpPr>
          <p:cNvPr id="94" name="Google Shape;94;p19"/>
          <p:cNvSpPr txBox="1"/>
          <p:nvPr>
            <p:ph idx="1" type="subTitle"/>
          </p:nvPr>
        </p:nvSpPr>
        <p:spPr>
          <a:xfrm>
            <a:off x="0" y="736900"/>
            <a:ext cx="9144000" cy="30681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rgbClr val="000000"/>
              </a:buClr>
              <a:buSzPts val="2000"/>
              <a:buChar char="●"/>
            </a:pPr>
            <a:r>
              <a:rPr lang="en" sz="2000">
                <a:solidFill>
                  <a:srgbClr val="000000"/>
                </a:solidFill>
              </a:rPr>
              <a:t>On July 12, 1957, Soldier Creek flooded, affecting streets and households  in Kankakee and Bradley. Children were photographed riding bicycles through flood waters (location unidentified). Scanned from </a:t>
            </a:r>
            <a:r>
              <a:rPr i="1" lang="en" sz="2000">
                <a:solidFill>
                  <a:srgbClr val="000000"/>
                </a:solidFill>
              </a:rPr>
              <a:t>Kankakee Daily Journal</a:t>
            </a:r>
            <a:r>
              <a:rPr lang="en" sz="2000">
                <a:solidFill>
                  <a:srgbClr val="000000"/>
                </a:solidFill>
              </a:rPr>
              <a:t> negative files.</a:t>
            </a:r>
            <a:endParaRPr sz="2000">
              <a:solidFill>
                <a:srgbClr val="000000"/>
              </a:solidFill>
            </a:endParaRPr>
          </a:p>
          <a:p>
            <a:pPr indent="-355600" lvl="0" marL="457200" rtl="0" algn="l">
              <a:spcBef>
                <a:spcPts val="0"/>
              </a:spcBef>
              <a:spcAft>
                <a:spcPts val="0"/>
              </a:spcAft>
              <a:buClr>
                <a:srgbClr val="000000"/>
              </a:buClr>
              <a:buSzPts val="2000"/>
              <a:buChar char="●"/>
            </a:pPr>
            <a:r>
              <a:rPr lang="en" sz="2000">
                <a:solidFill>
                  <a:srgbClr val="000000"/>
                </a:solidFill>
              </a:rPr>
              <a:t>One of Mrs. Fannie Still's five cats. Fannie Still lived 1883-1970; photo c. early-1900s.</a:t>
            </a:r>
            <a:endParaRPr sz="2000">
              <a:solidFill>
                <a:srgbClr val="000000"/>
              </a:solidFill>
            </a:endParaRPr>
          </a:p>
          <a:p>
            <a:pPr indent="-355600" lvl="0" marL="457200" rtl="0" algn="l">
              <a:spcBef>
                <a:spcPts val="0"/>
              </a:spcBef>
              <a:spcAft>
                <a:spcPts val="0"/>
              </a:spcAft>
              <a:buClr>
                <a:srgbClr val="000000"/>
              </a:buClr>
              <a:buSzPts val="2000"/>
              <a:buChar char="●"/>
            </a:pPr>
            <a:r>
              <a:rPr lang="en" sz="2000">
                <a:solidFill>
                  <a:srgbClr val="000000"/>
                </a:solidFill>
              </a:rPr>
              <a:t>St. Mary's Church recovery of stolen articles, March 1, 1979. Kankakee Police detectives George Lezotte (left) and Ron Riml (center), with Rev. Robert Vade Bon Coeur, pastor of St. Mary's.</a:t>
            </a:r>
            <a:endParaRPr sz="2000">
              <a:solidFill>
                <a:srgbClr val="000000"/>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