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Lst>
  <p:sldSz cy="5143500" cx="9144000"/>
  <p:notesSz cx="6858000" cy="9144000"/>
  <p:embeddedFontLst>
    <p:embeddedFont>
      <p:font typeface="Oswald"/>
      <p:regular r:id="rId8"/>
      <p:bold r:id="rId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Oswald-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font" Target="fonts/Oswald-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71d676d15b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371d676d15b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53" name="Shape 53"/>
        <p:cNvGrpSpPr/>
        <p:nvPr/>
      </p:nvGrpSpPr>
      <p:grpSpPr>
        <a:xfrm>
          <a:off x="0" y="0"/>
          <a:ext cx="0" cy="0"/>
          <a:chOff x="0" y="0"/>
          <a:chExt cx="0" cy="0"/>
        </a:xfrm>
      </p:grpSpPr>
      <p:sp>
        <p:nvSpPr>
          <p:cNvPr id="54" name="Google Shape;54;p13"/>
          <p:cNvSpPr txBox="1"/>
          <p:nvPr>
            <p:ph idx="1" type="subTitle"/>
          </p:nvPr>
        </p:nvSpPr>
        <p:spPr>
          <a:xfrm>
            <a:off x="311700" y="0"/>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3000">
                <a:solidFill>
                  <a:srgbClr val="741B47"/>
                </a:solidFill>
                <a:latin typeface="Oswald"/>
                <a:ea typeface="Oswald"/>
                <a:cs typeface="Oswald"/>
                <a:sym typeface="Oswald"/>
              </a:rPr>
              <a:t>Neighbors - Ekphrastic writing</a:t>
            </a:r>
            <a:endParaRPr sz="3000">
              <a:solidFill>
                <a:srgbClr val="741B47"/>
              </a:solidFill>
              <a:latin typeface="Oswald"/>
              <a:ea typeface="Oswald"/>
              <a:cs typeface="Oswald"/>
              <a:sym typeface="Oswald"/>
            </a:endParaRPr>
          </a:p>
        </p:txBody>
      </p:sp>
      <p:sp>
        <p:nvSpPr>
          <p:cNvPr id="55" name="Google Shape;55;p13"/>
          <p:cNvSpPr txBox="1"/>
          <p:nvPr/>
        </p:nvSpPr>
        <p:spPr>
          <a:xfrm>
            <a:off x="0" y="792600"/>
            <a:ext cx="9144000" cy="4402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500">
                <a:solidFill>
                  <a:srgbClr val="741B47"/>
                </a:solidFill>
              </a:rPr>
              <a:t>In the included slides, students will be shown an object, photograph, or series of photos as representative of an idea. Students should write about what they see, offering one (or more) of the following perspectives -</a:t>
            </a:r>
            <a:endParaRPr sz="2500">
              <a:solidFill>
                <a:srgbClr val="741B47"/>
              </a:solidFill>
            </a:endParaRPr>
          </a:p>
          <a:p>
            <a:pPr indent="0" lvl="0" marL="0" rtl="0" algn="l">
              <a:spcBef>
                <a:spcPts val="0"/>
              </a:spcBef>
              <a:spcAft>
                <a:spcPts val="0"/>
              </a:spcAft>
              <a:buClr>
                <a:schemeClr val="dk1"/>
              </a:buClr>
              <a:buSzPts val="1100"/>
              <a:buFont typeface="Arial"/>
              <a:buNone/>
            </a:pPr>
            <a:r>
              <a:t/>
            </a:r>
            <a:endParaRPr sz="2500">
              <a:solidFill>
                <a:srgbClr val="741B47"/>
              </a:solidFill>
            </a:endParaRPr>
          </a:p>
          <a:p>
            <a:pPr indent="-387350" lvl="0" marL="457200" rtl="0" algn="l">
              <a:spcBef>
                <a:spcPts val="0"/>
              </a:spcBef>
              <a:spcAft>
                <a:spcPts val="0"/>
              </a:spcAft>
              <a:buClr>
                <a:srgbClr val="741B47"/>
              </a:buClr>
              <a:buSzPts val="2500"/>
              <a:buChar char="●"/>
            </a:pPr>
            <a:r>
              <a:rPr lang="en" sz="2500">
                <a:solidFill>
                  <a:srgbClr val="741B47"/>
                </a:solidFill>
              </a:rPr>
              <a:t>Write to the object, asking questions of it, offering empathy, criticism, etc.</a:t>
            </a:r>
            <a:endParaRPr sz="2500">
              <a:solidFill>
                <a:srgbClr val="741B47"/>
              </a:solidFill>
            </a:endParaRPr>
          </a:p>
          <a:p>
            <a:pPr indent="-387350" lvl="0" marL="457200" rtl="0" algn="l">
              <a:spcBef>
                <a:spcPts val="0"/>
              </a:spcBef>
              <a:spcAft>
                <a:spcPts val="0"/>
              </a:spcAft>
              <a:buClr>
                <a:srgbClr val="741B47"/>
              </a:buClr>
              <a:buSzPts val="2500"/>
              <a:buChar char="●"/>
            </a:pPr>
            <a:r>
              <a:rPr lang="en" sz="2500">
                <a:solidFill>
                  <a:srgbClr val="741B47"/>
                </a:solidFill>
              </a:rPr>
              <a:t>Write from the object, from its own point of view.</a:t>
            </a:r>
            <a:endParaRPr sz="2500">
              <a:solidFill>
                <a:srgbClr val="741B47"/>
              </a:solidFill>
            </a:endParaRPr>
          </a:p>
          <a:p>
            <a:pPr indent="-387350" lvl="0" marL="457200" rtl="0" algn="l">
              <a:spcBef>
                <a:spcPts val="0"/>
              </a:spcBef>
              <a:spcAft>
                <a:spcPts val="0"/>
              </a:spcAft>
              <a:buClr>
                <a:srgbClr val="741B47"/>
              </a:buClr>
              <a:buSzPts val="2500"/>
              <a:buChar char="●"/>
            </a:pPr>
            <a:r>
              <a:rPr lang="en" sz="2500">
                <a:solidFill>
                  <a:srgbClr val="741B47"/>
                </a:solidFill>
              </a:rPr>
              <a:t>Write about the object, from a third party’s view.</a:t>
            </a:r>
            <a:endParaRPr sz="2500">
              <a:solidFill>
                <a:srgbClr val="741B47"/>
              </a:solidFill>
            </a:endParaRPr>
          </a:p>
          <a:p>
            <a:pPr indent="0" lvl="0" marL="0" rtl="0" algn="l">
              <a:spcBef>
                <a:spcPts val="0"/>
              </a:spcBef>
              <a:spcAft>
                <a:spcPts val="0"/>
              </a:spcAft>
              <a:buClr>
                <a:schemeClr val="dk1"/>
              </a:buClr>
              <a:buSzPts val="1100"/>
              <a:buFont typeface="Arial"/>
              <a:buNone/>
            </a:pPr>
            <a:r>
              <a:t/>
            </a:r>
            <a:endParaRPr sz="2500">
              <a:solidFill>
                <a:srgbClr val="741B47"/>
              </a:solidFill>
            </a:endParaRPr>
          </a:p>
          <a:p>
            <a:pPr indent="0" lvl="0" marL="0" rtl="0" algn="l">
              <a:spcBef>
                <a:spcPts val="0"/>
              </a:spcBef>
              <a:spcAft>
                <a:spcPts val="0"/>
              </a:spcAft>
              <a:buClr>
                <a:schemeClr val="dk1"/>
              </a:buClr>
              <a:buSzPts val="1100"/>
              <a:buFont typeface="Arial"/>
              <a:buNone/>
            </a:pPr>
            <a:r>
              <a:rPr lang="en" sz="2400">
                <a:solidFill>
                  <a:srgbClr val="741B47"/>
                </a:solidFill>
              </a:rPr>
              <a:t>All photos are in the collection of the Kankakee County Museum.</a:t>
            </a:r>
            <a:endParaRPr sz="1800">
              <a:solidFill>
                <a:srgbClr val="741B47"/>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59" name="Shape 59"/>
        <p:cNvGrpSpPr/>
        <p:nvPr/>
      </p:nvGrpSpPr>
      <p:grpSpPr>
        <a:xfrm>
          <a:off x="0" y="0"/>
          <a:ext cx="0" cy="0"/>
          <a:chOff x="0" y="0"/>
          <a:chExt cx="0" cy="0"/>
        </a:xfrm>
      </p:grpSpPr>
      <p:sp>
        <p:nvSpPr>
          <p:cNvPr id="60" name="Google Shape;60;p14"/>
          <p:cNvSpPr txBox="1"/>
          <p:nvPr>
            <p:ph idx="1" type="body"/>
          </p:nvPr>
        </p:nvSpPr>
        <p:spPr>
          <a:xfrm>
            <a:off x="1289238" y="0"/>
            <a:ext cx="6565500" cy="6165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000">
                <a:solidFill>
                  <a:srgbClr val="741B47"/>
                </a:solidFill>
              </a:rPr>
              <a:t>Will &amp; Alma Speicher and neighbors. Kankakee. </a:t>
            </a:r>
            <a:r>
              <a:rPr lang="en" sz="2000">
                <a:solidFill>
                  <a:srgbClr val="741B47"/>
                </a:solidFill>
              </a:rPr>
              <a:t>c</a:t>
            </a:r>
            <a:r>
              <a:rPr lang="en" sz="2000">
                <a:solidFill>
                  <a:srgbClr val="741B47"/>
                </a:solidFill>
              </a:rPr>
              <a:t>. 1900.</a:t>
            </a:r>
            <a:endParaRPr sz="2000">
              <a:solidFill>
                <a:srgbClr val="741B47"/>
              </a:solidFill>
            </a:endParaRPr>
          </a:p>
        </p:txBody>
      </p:sp>
      <p:pic>
        <p:nvPicPr>
          <p:cNvPr id="61" name="Google Shape;61;p14" title="WillAlmaSpeicherNeighbors1920s.jpg"/>
          <p:cNvPicPr preferRelativeResize="0"/>
          <p:nvPr/>
        </p:nvPicPr>
        <p:blipFill>
          <a:blip r:embed="rId3">
            <a:alphaModFix/>
          </a:blip>
          <a:stretch>
            <a:fillRect/>
          </a:stretch>
        </p:blipFill>
        <p:spPr>
          <a:xfrm>
            <a:off x="529288" y="616500"/>
            <a:ext cx="8085433" cy="45270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