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debeb720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debeb720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6918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rgbClr val="FF0000"/>
                </a:solidFill>
                <a:latin typeface="Georgia"/>
                <a:ea typeface="Georgia"/>
                <a:cs typeface="Georgia"/>
                <a:sym typeface="Georgia"/>
              </a:rPr>
              <a:t>Dairy Queen - Ekphrastic writing</a:t>
            </a:r>
            <a:endParaRPr sz="3000">
              <a:solidFill>
                <a:srgbClr val="FF0000"/>
              </a:solidFill>
              <a:latin typeface="Georgia"/>
              <a:ea typeface="Georgia"/>
              <a:cs typeface="Georgia"/>
              <a:sym typeface="Georgia"/>
            </a:endParaRPr>
          </a:p>
        </p:txBody>
      </p:sp>
      <p:sp>
        <p:nvSpPr>
          <p:cNvPr id="55" name="Google Shape;55;p13"/>
          <p:cNvSpPr txBox="1"/>
          <p:nvPr/>
        </p:nvSpPr>
        <p:spPr>
          <a:xfrm>
            <a:off x="0" y="691800"/>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rgbClr val="FF0000"/>
                </a:solidFill>
              </a:rPr>
              <a:t>In the included slides, students will be shown an object, photograph, or series of photos as representative of an idea. Students should write about what they see, offering one (or more) of the following perspectives -</a:t>
            </a:r>
            <a:endParaRPr sz="2500">
              <a:solidFill>
                <a:srgbClr val="FF0000"/>
              </a:solidFill>
            </a:endParaRPr>
          </a:p>
          <a:p>
            <a:pPr indent="0" lvl="0" marL="0" rtl="0" algn="l">
              <a:spcBef>
                <a:spcPts val="0"/>
              </a:spcBef>
              <a:spcAft>
                <a:spcPts val="0"/>
              </a:spcAft>
              <a:buClr>
                <a:schemeClr val="dk1"/>
              </a:buClr>
              <a:buSzPts val="1100"/>
              <a:buFont typeface="Arial"/>
              <a:buNone/>
            </a:pPr>
            <a:r>
              <a:t/>
            </a:r>
            <a:endParaRPr sz="2500">
              <a:solidFill>
                <a:srgbClr val="FF0000"/>
              </a:solidFill>
            </a:endParaRPr>
          </a:p>
          <a:p>
            <a:pPr indent="-387350" lvl="0" marL="457200" rtl="0" algn="l">
              <a:spcBef>
                <a:spcPts val="0"/>
              </a:spcBef>
              <a:spcAft>
                <a:spcPts val="0"/>
              </a:spcAft>
              <a:buClr>
                <a:srgbClr val="FF0000"/>
              </a:buClr>
              <a:buSzPts val="2500"/>
              <a:buChar char="●"/>
            </a:pPr>
            <a:r>
              <a:rPr lang="en" sz="2500">
                <a:solidFill>
                  <a:srgbClr val="FF0000"/>
                </a:solidFill>
              </a:rPr>
              <a:t>Write to the object, asking questions of it, offering empathy, criticism, etc.</a:t>
            </a:r>
            <a:endParaRPr sz="2500">
              <a:solidFill>
                <a:srgbClr val="FF0000"/>
              </a:solidFill>
            </a:endParaRPr>
          </a:p>
          <a:p>
            <a:pPr indent="-387350" lvl="0" marL="457200" rtl="0" algn="l">
              <a:spcBef>
                <a:spcPts val="0"/>
              </a:spcBef>
              <a:spcAft>
                <a:spcPts val="0"/>
              </a:spcAft>
              <a:buClr>
                <a:srgbClr val="FF0000"/>
              </a:buClr>
              <a:buSzPts val="2500"/>
              <a:buChar char="●"/>
            </a:pPr>
            <a:r>
              <a:rPr lang="en" sz="2500">
                <a:solidFill>
                  <a:srgbClr val="FF0000"/>
                </a:solidFill>
              </a:rPr>
              <a:t>Write from the object, from its own point of view.</a:t>
            </a:r>
            <a:endParaRPr sz="2500">
              <a:solidFill>
                <a:srgbClr val="FF0000"/>
              </a:solidFill>
            </a:endParaRPr>
          </a:p>
          <a:p>
            <a:pPr indent="-387350" lvl="0" marL="457200" rtl="0" algn="l">
              <a:spcBef>
                <a:spcPts val="0"/>
              </a:spcBef>
              <a:spcAft>
                <a:spcPts val="0"/>
              </a:spcAft>
              <a:buClr>
                <a:srgbClr val="FF0000"/>
              </a:buClr>
              <a:buSzPts val="2500"/>
              <a:buChar char="●"/>
            </a:pPr>
            <a:r>
              <a:rPr lang="en" sz="2500">
                <a:solidFill>
                  <a:srgbClr val="FF0000"/>
                </a:solidFill>
              </a:rPr>
              <a:t>Write about the object, from a third party’s view.</a:t>
            </a:r>
            <a:endParaRPr sz="2500">
              <a:solidFill>
                <a:srgbClr val="FF0000"/>
              </a:solidFill>
            </a:endParaRPr>
          </a:p>
          <a:p>
            <a:pPr indent="0" lvl="0" marL="0" rtl="0" algn="l">
              <a:spcBef>
                <a:spcPts val="0"/>
              </a:spcBef>
              <a:spcAft>
                <a:spcPts val="0"/>
              </a:spcAft>
              <a:buClr>
                <a:schemeClr val="dk1"/>
              </a:buClr>
              <a:buSzPts val="1100"/>
              <a:buFont typeface="Arial"/>
              <a:buNone/>
            </a:pPr>
            <a:r>
              <a:t/>
            </a:r>
            <a:endParaRPr sz="2500">
              <a:solidFill>
                <a:srgbClr val="FF0000"/>
              </a:solidFill>
            </a:endParaRPr>
          </a:p>
          <a:p>
            <a:pPr indent="0" lvl="0" marL="0" rtl="0" algn="l">
              <a:spcBef>
                <a:spcPts val="0"/>
              </a:spcBef>
              <a:spcAft>
                <a:spcPts val="0"/>
              </a:spcAft>
              <a:buNone/>
            </a:pPr>
            <a:r>
              <a:rPr lang="en" sz="2400">
                <a:solidFill>
                  <a:srgbClr val="FF0000"/>
                </a:solidFill>
              </a:rPr>
              <a:t>All photos are in the collection of the Kankakee County Museum.</a:t>
            </a:r>
            <a:endParaRPr sz="180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idx="1" type="body"/>
          </p:nvPr>
        </p:nvSpPr>
        <p:spPr>
          <a:xfrm>
            <a:off x="0" y="0"/>
            <a:ext cx="27105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FF0000"/>
                </a:solidFill>
              </a:rPr>
              <a:t>Dairy Queen, Maple Street and Hickory Avenue, Kankakee (right). August 25, 1961.</a:t>
            </a:r>
            <a:endParaRPr sz="2000">
              <a:solidFill>
                <a:srgbClr val="FF0000"/>
              </a:solidFill>
            </a:endParaRPr>
          </a:p>
          <a:p>
            <a:pPr indent="0" lvl="0" marL="0" rtl="0" algn="l">
              <a:spcBef>
                <a:spcPts val="1200"/>
              </a:spcBef>
              <a:spcAft>
                <a:spcPts val="1200"/>
              </a:spcAft>
              <a:buNone/>
            </a:pPr>
            <a:r>
              <a:rPr lang="en" sz="2000">
                <a:solidFill>
                  <a:srgbClr val="FF0000"/>
                </a:solidFill>
              </a:rPr>
              <a:t>Dairy Queen patch (below). </a:t>
            </a:r>
            <a:r>
              <a:rPr lang="en" sz="2000">
                <a:solidFill>
                  <a:srgbClr val="FF0000"/>
                </a:solidFill>
              </a:rPr>
              <a:t>c</a:t>
            </a:r>
            <a:r>
              <a:rPr lang="en" sz="2000">
                <a:solidFill>
                  <a:srgbClr val="FF0000"/>
                </a:solidFill>
              </a:rPr>
              <a:t>. 1980s.</a:t>
            </a:r>
            <a:endParaRPr sz="2000">
              <a:solidFill>
                <a:srgbClr val="FF0000"/>
              </a:solidFill>
            </a:endParaRPr>
          </a:p>
        </p:txBody>
      </p:sp>
      <p:pic>
        <p:nvPicPr>
          <p:cNvPr id="61" name="Google Shape;61;p14" title="MapleStreetDQ1954.jpg"/>
          <p:cNvPicPr preferRelativeResize="0"/>
          <p:nvPr/>
        </p:nvPicPr>
        <p:blipFill rotWithShape="1">
          <a:blip r:embed="rId3">
            <a:alphaModFix/>
          </a:blip>
          <a:srcRect b="18132" l="0" r="0" t="4967"/>
          <a:stretch/>
        </p:blipFill>
        <p:spPr>
          <a:xfrm>
            <a:off x="2710450" y="0"/>
            <a:ext cx="6433549" cy="3955376"/>
          </a:xfrm>
          <a:prstGeom prst="rect">
            <a:avLst/>
          </a:prstGeom>
          <a:noFill/>
          <a:ln>
            <a:noFill/>
          </a:ln>
        </p:spPr>
      </p:pic>
      <p:pic>
        <p:nvPicPr>
          <p:cNvPr id="62" name="Google Shape;62;p14" title="DairyQueenPatch1980s.jpg"/>
          <p:cNvPicPr preferRelativeResize="0"/>
          <p:nvPr/>
        </p:nvPicPr>
        <p:blipFill rotWithShape="1">
          <a:blip r:embed="rId4">
            <a:alphaModFix/>
          </a:blip>
          <a:srcRect b="14618" l="9426" r="1975" t="4969"/>
          <a:stretch/>
        </p:blipFill>
        <p:spPr>
          <a:xfrm>
            <a:off x="0" y="2722150"/>
            <a:ext cx="3557199" cy="2421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