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5143500" cx="9144000"/>
  <p:notesSz cx="6858000" cy="9144000"/>
  <p:embeddedFontLst>
    <p:embeddedFont>
      <p:font typeface="Oswald"/>
      <p:regular r:id="rId18"/>
      <p:bold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Oswald-bold.fntdata"/><Relationship Id="rId6" Type="http://schemas.openxmlformats.org/officeDocument/2006/relationships/slide" Target="slides/slide1.xml"/><Relationship Id="rId18" Type="http://schemas.openxmlformats.org/officeDocument/2006/relationships/font" Target="fonts/Oswald-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71f92e5611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71f92e5611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71f92e5611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71f92e5611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71f92e5611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371f92e5611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371f92e5611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371f92e5611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71f92e5611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71f92e5611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371f92e5611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371f92e5611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371f92e5611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371f92e5611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71f92e5611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371f92e5611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71f92e5611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71f92e5611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71f92e5611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71f92e5611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71f92e5611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371f92e5611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9.jpg"/><Relationship Id="rId4" Type="http://schemas.openxmlformats.org/officeDocument/2006/relationships/image" Target="../media/image2.jpg"/><Relationship Id="rId5"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8.jp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jp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3.jpg"/><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jpg"/><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4.jp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0.jpg"/><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chemeClr val="dk1"/>
                </a:solidFill>
                <a:latin typeface="Oswald"/>
                <a:ea typeface="Oswald"/>
                <a:cs typeface="Oswald"/>
                <a:sym typeface="Oswald"/>
              </a:rPr>
              <a:t>I’m Just Asking You to Communicate With Me…</a:t>
            </a:r>
            <a:endParaRPr sz="3000">
              <a:solidFill>
                <a:schemeClr val="dk1"/>
              </a:solidFill>
              <a:latin typeface="Oswald"/>
              <a:ea typeface="Oswald"/>
              <a:cs typeface="Oswald"/>
              <a:sym typeface="Oswald"/>
            </a:endParaRPr>
          </a:p>
        </p:txBody>
      </p:sp>
      <p:pic>
        <p:nvPicPr>
          <p:cNvPr id="55" name="Google Shape;55;p13" title="JoeLouisOrrenAllain1949.jpg"/>
          <p:cNvPicPr preferRelativeResize="0"/>
          <p:nvPr/>
        </p:nvPicPr>
        <p:blipFill>
          <a:blip r:embed="rId3">
            <a:alphaModFix/>
          </a:blip>
          <a:stretch>
            <a:fillRect/>
          </a:stretch>
        </p:blipFill>
        <p:spPr>
          <a:xfrm>
            <a:off x="2881063" y="792600"/>
            <a:ext cx="3381875" cy="3016375"/>
          </a:xfrm>
          <a:prstGeom prst="rect">
            <a:avLst/>
          </a:prstGeom>
          <a:noFill/>
          <a:ln>
            <a:noFill/>
          </a:ln>
        </p:spPr>
      </p:pic>
      <p:sp>
        <p:nvSpPr>
          <p:cNvPr id="56" name="Google Shape;56;p13"/>
          <p:cNvSpPr txBox="1"/>
          <p:nvPr/>
        </p:nvSpPr>
        <p:spPr>
          <a:xfrm>
            <a:off x="0" y="3808975"/>
            <a:ext cx="91440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2"/>
                </a:solidFill>
              </a:rPr>
              <a:t>Former World Heavyweight Boxing Champion Joe Louis (left) is interviewed by Kankakee radio reporter Orren Allain at Sunset Hills (now Shamrock) Golf Club on Illinois 17, east of Kankakee, in June, 1949. Louis was visiting boxer Ezzard Charles' training camp at Sunset Hills.</a:t>
            </a:r>
            <a:endParaRPr sz="2000">
              <a:solidFill>
                <a:schemeClr val="dk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22" name="Shape 122"/>
        <p:cNvGrpSpPr/>
        <p:nvPr/>
      </p:nvGrpSpPr>
      <p:grpSpPr>
        <a:xfrm>
          <a:off x="0" y="0"/>
          <a:ext cx="0" cy="0"/>
          <a:chOff x="0" y="0"/>
          <a:chExt cx="0" cy="0"/>
        </a:xfrm>
      </p:grpSpPr>
      <p:sp>
        <p:nvSpPr>
          <p:cNvPr id="123" name="Google Shape;123;p22"/>
          <p:cNvSpPr txBox="1"/>
          <p:nvPr>
            <p:ph idx="1" type="body"/>
          </p:nvPr>
        </p:nvSpPr>
        <p:spPr>
          <a:xfrm>
            <a:off x="0" y="0"/>
            <a:ext cx="1443900" cy="736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500">
                <a:solidFill>
                  <a:srgbClr val="000000"/>
                </a:solidFill>
                <a:latin typeface="Oswald"/>
                <a:ea typeface="Oswald"/>
                <a:cs typeface="Oswald"/>
                <a:sym typeface="Oswald"/>
              </a:rPr>
              <a:t>Television</a:t>
            </a:r>
            <a:endParaRPr sz="2500">
              <a:solidFill>
                <a:srgbClr val="000000"/>
              </a:solidFill>
              <a:latin typeface="Oswald"/>
              <a:ea typeface="Oswald"/>
              <a:cs typeface="Oswald"/>
              <a:sym typeface="Oswald"/>
            </a:endParaRPr>
          </a:p>
        </p:txBody>
      </p:sp>
      <p:pic>
        <p:nvPicPr>
          <p:cNvPr id="124" name="Google Shape;124;p22" title="AldensDeptStoreKennedyAssassinationNov1963.jpg"/>
          <p:cNvPicPr preferRelativeResize="0"/>
          <p:nvPr/>
        </p:nvPicPr>
        <p:blipFill>
          <a:blip r:embed="rId3">
            <a:alphaModFix/>
          </a:blip>
          <a:stretch>
            <a:fillRect/>
          </a:stretch>
        </p:blipFill>
        <p:spPr>
          <a:xfrm>
            <a:off x="3895225" y="85313"/>
            <a:ext cx="5158526" cy="4972876"/>
          </a:xfrm>
          <a:prstGeom prst="rect">
            <a:avLst/>
          </a:prstGeom>
          <a:noFill/>
          <a:ln>
            <a:noFill/>
          </a:ln>
        </p:spPr>
      </p:pic>
      <p:sp>
        <p:nvSpPr>
          <p:cNvPr id="125" name="Google Shape;125;p22"/>
          <p:cNvSpPr txBox="1"/>
          <p:nvPr/>
        </p:nvSpPr>
        <p:spPr>
          <a:xfrm>
            <a:off x="0" y="2481525"/>
            <a:ext cx="3895500" cy="233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Watching TV coverage at Alden's Department Store, South Schuyler Ave., Kankakee, captured by </a:t>
            </a:r>
            <a:r>
              <a:rPr i="1" lang="en" sz="2000"/>
              <a:t>Daily Journal</a:t>
            </a:r>
            <a:r>
              <a:rPr lang="en" sz="2000"/>
              <a:t> photographers on the day of the </a:t>
            </a:r>
            <a:r>
              <a:rPr lang="en" sz="2000"/>
              <a:t>assassination of</a:t>
            </a:r>
            <a:r>
              <a:rPr lang="en" sz="2000"/>
              <a:t> President  Kennedy (11/22/1963).</a:t>
            </a:r>
            <a:endParaRPr sz="20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29" name="Shape 129"/>
        <p:cNvGrpSpPr/>
        <p:nvPr/>
      </p:nvGrpSpPr>
      <p:grpSpPr>
        <a:xfrm>
          <a:off x="0" y="0"/>
          <a:ext cx="0" cy="0"/>
          <a:chOff x="0" y="0"/>
          <a:chExt cx="0" cy="0"/>
        </a:xfrm>
      </p:grpSpPr>
      <p:sp>
        <p:nvSpPr>
          <p:cNvPr id="130" name="Google Shape;130;p23"/>
          <p:cNvSpPr txBox="1"/>
          <p:nvPr>
            <p:ph idx="1" type="body"/>
          </p:nvPr>
        </p:nvSpPr>
        <p:spPr>
          <a:xfrm>
            <a:off x="0" y="0"/>
            <a:ext cx="5008200" cy="706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500">
                <a:solidFill>
                  <a:srgbClr val="000000"/>
                </a:solidFill>
                <a:latin typeface="Oswald"/>
                <a:ea typeface="Oswald"/>
                <a:cs typeface="Oswald"/>
                <a:sym typeface="Oswald"/>
              </a:rPr>
              <a:t>Typewriters/Word Processors/</a:t>
            </a:r>
            <a:r>
              <a:rPr lang="en" sz="2500">
                <a:solidFill>
                  <a:srgbClr val="000000"/>
                </a:solidFill>
                <a:latin typeface="Oswald"/>
                <a:ea typeface="Oswald"/>
                <a:cs typeface="Oswald"/>
                <a:sym typeface="Oswald"/>
              </a:rPr>
              <a:t>Computers</a:t>
            </a:r>
            <a:endParaRPr sz="2500">
              <a:solidFill>
                <a:srgbClr val="000000"/>
              </a:solidFill>
              <a:latin typeface="Oswald"/>
              <a:ea typeface="Oswald"/>
              <a:cs typeface="Oswald"/>
              <a:sym typeface="Oswald"/>
            </a:endParaRPr>
          </a:p>
        </p:txBody>
      </p:sp>
      <p:pic>
        <p:nvPicPr>
          <p:cNvPr id="131" name="Google Shape;131;p23" title="DatafaxComputerServices1992.jpg"/>
          <p:cNvPicPr preferRelativeResize="0"/>
          <p:nvPr/>
        </p:nvPicPr>
        <p:blipFill rotWithShape="1">
          <a:blip r:embed="rId3">
            <a:alphaModFix/>
          </a:blip>
          <a:srcRect b="0" l="61037" r="928" t="26002"/>
          <a:stretch/>
        </p:blipFill>
        <p:spPr>
          <a:xfrm>
            <a:off x="6151125" y="706800"/>
            <a:ext cx="2782301" cy="3418475"/>
          </a:xfrm>
          <a:prstGeom prst="rect">
            <a:avLst/>
          </a:prstGeom>
          <a:noFill/>
          <a:ln>
            <a:noFill/>
          </a:ln>
        </p:spPr>
      </p:pic>
      <p:sp>
        <p:nvSpPr>
          <p:cNvPr id="132" name="Google Shape;132;p23"/>
          <p:cNvSpPr txBox="1"/>
          <p:nvPr/>
        </p:nvSpPr>
        <p:spPr>
          <a:xfrm>
            <a:off x="0" y="4125275"/>
            <a:ext cx="91440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Crandall typewriter, 1885 (left), Corona typewriter, 1949 (center), personal computer sold by Datafax Computer Services, Kankakee, 1992 (right).</a:t>
            </a:r>
            <a:endParaRPr sz="2000"/>
          </a:p>
        </p:txBody>
      </p:sp>
      <p:pic>
        <p:nvPicPr>
          <p:cNvPr id="133" name="Google Shape;133;p23" title="CrandallTypewriter1885.jpg"/>
          <p:cNvPicPr preferRelativeResize="0"/>
          <p:nvPr/>
        </p:nvPicPr>
        <p:blipFill>
          <a:blip r:embed="rId4">
            <a:alphaModFix/>
          </a:blip>
          <a:stretch>
            <a:fillRect/>
          </a:stretch>
        </p:blipFill>
        <p:spPr>
          <a:xfrm>
            <a:off x="197500" y="706800"/>
            <a:ext cx="2563849" cy="3418477"/>
          </a:xfrm>
          <a:prstGeom prst="rect">
            <a:avLst/>
          </a:prstGeom>
          <a:noFill/>
          <a:ln>
            <a:noFill/>
          </a:ln>
        </p:spPr>
      </p:pic>
      <p:pic>
        <p:nvPicPr>
          <p:cNvPr id="134" name="Google Shape;134;p23" title="CoronaTypewriter1949.jpg"/>
          <p:cNvPicPr preferRelativeResize="0"/>
          <p:nvPr/>
        </p:nvPicPr>
        <p:blipFill>
          <a:blip r:embed="rId5">
            <a:alphaModFix/>
          </a:blip>
          <a:stretch>
            <a:fillRect/>
          </a:stretch>
        </p:blipFill>
        <p:spPr>
          <a:xfrm>
            <a:off x="3131094" y="706800"/>
            <a:ext cx="2563857" cy="34184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38" name="Shape 138"/>
        <p:cNvGrpSpPr/>
        <p:nvPr/>
      </p:nvGrpSpPr>
      <p:grpSpPr>
        <a:xfrm>
          <a:off x="0" y="0"/>
          <a:ext cx="0" cy="0"/>
          <a:chOff x="0" y="0"/>
          <a:chExt cx="0" cy="0"/>
        </a:xfrm>
      </p:grpSpPr>
      <p:sp>
        <p:nvSpPr>
          <p:cNvPr id="139" name="Google Shape;139;p24"/>
          <p:cNvSpPr txBox="1"/>
          <p:nvPr>
            <p:ph idx="1" type="body"/>
          </p:nvPr>
        </p:nvSpPr>
        <p:spPr>
          <a:xfrm>
            <a:off x="0" y="0"/>
            <a:ext cx="9144000" cy="5143500"/>
          </a:xfrm>
          <a:prstGeom prst="rect">
            <a:avLst/>
          </a:prstGeom>
        </p:spPr>
        <p:txBody>
          <a:bodyPr anchorCtr="0" anchor="t" bIns="91425" lIns="91425" spcFirstLastPara="1" rIns="91425" wrap="square" tIns="91425">
            <a:normAutofit/>
          </a:bodyPr>
          <a:lstStyle/>
          <a:p>
            <a:pPr indent="-387350" lvl="0" marL="457200" rtl="0" algn="l">
              <a:lnSpc>
                <a:spcPct val="100000"/>
              </a:lnSpc>
              <a:spcBef>
                <a:spcPts val="0"/>
              </a:spcBef>
              <a:spcAft>
                <a:spcPts val="0"/>
              </a:spcAft>
              <a:buClr>
                <a:srgbClr val="000000"/>
              </a:buClr>
              <a:buSzPts val="2500"/>
              <a:buChar char="●"/>
            </a:pPr>
            <a:r>
              <a:rPr lang="en" sz="2500">
                <a:solidFill>
                  <a:srgbClr val="000000"/>
                </a:solidFill>
              </a:rPr>
              <a:t>We’ve just taken a bit of a historic tour of communicating. What other ways, not named or shown, can you think of (Hint - there are A LOT)?</a:t>
            </a:r>
            <a:endParaRPr sz="2500">
              <a:solidFill>
                <a:srgbClr val="000000"/>
              </a:solidFill>
            </a:endParaRPr>
          </a:p>
          <a:p>
            <a:pPr indent="-387350" lvl="0" marL="457200" rtl="0" algn="l">
              <a:lnSpc>
                <a:spcPct val="100000"/>
              </a:lnSpc>
              <a:spcBef>
                <a:spcPts val="0"/>
              </a:spcBef>
              <a:spcAft>
                <a:spcPts val="0"/>
              </a:spcAft>
              <a:buClr>
                <a:srgbClr val="000000"/>
              </a:buClr>
              <a:buSzPts val="2500"/>
              <a:buChar char="●"/>
            </a:pPr>
            <a:r>
              <a:rPr lang="en" sz="2500">
                <a:solidFill>
                  <a:srgbClr val="000000"/>
                </a:solidFill>
              </a:rPr>
              <a:t>In regard to each form mentioned in this slideshow, and then by you, speak to the immediacy of feedback. How quickly did you see/read/hear, and how quickly could you return information/feelings?</a:t>
            </a:r>
            <a:endParaRPr sz="2500">
              <a:solidFill>
                <a:srgbClr val="000000"/>
              </a:solidFill>
            </a:endParaRPr>
          </a:p>
          <a:p>
            <a:pPr indent="-387350" lvl="0" marL="457200" rtl="0" algn="l">
              <a:lnSpc>
                <a:spcPct val="100000"/>
              </a:lnSpc>
              <a:spcBef>
                <a:spcPts val="0"/>
              </a:spcBef>
              <a:spcAft>
                <a:spcPts val="0"/>
              </a:spcAft>
              <a:buClr>
                <a:srgbClr val="000000"/>
              </a:buClr>
              <a:buSzPts val="2500"/>
              <a:buChar char="●"/>
            </a:pPr>
            <a:r>
              <a:rPr lang="en" sz="2500">
                <a:solidFill>
                  <a:srgbClr val="000000"/>
                </a:solidFill>
              </a:rPr>
              <a:t>What are criticisms of today’s text communications (emails, texts, social media posts), and do you find them valid? As food for thought, was there a need for emojis before the mid-1990s?</a:t>
            </a:r>
            <a:endParaRPr sz="2500">
              <a:solidFill>
                <a:srgbClr val="000000"/>
              </a:solidFill>
            </a:endParaRPr>
          </a:p>
          <a:p>
            <a:pPr indent="-387350" lvl="0" marL="457200" rtl="0" algn="l">
              <a:lnSpc>
                <a:spcPct val="100000"/>
              </a:lnSpc>
              <a:spcBef>
                <a:spcPts val="0"/>
              </a:spcBef>
              <a:spcAft>
                <a:spcPts val="0"/>
              </a:spcAft>
              <a:buClr>
                <a:srgbClr val="000000"/>
              </a:buClr>
              <a:buSzPts val="2500"/>
              <a:buChar char="●"/>
            </a:pPr>
            <a:r>
              <a:rPr lang="en" sz="2500">
                <a:solidFill>
                  <a:srgbClr val="000000"/>
                </a:solidFill>
              </a:rPr>
              <a:t>What’s some old tech you’ve seen in your family’s home(s)? Is it still in use today?</a:t>
            </a:r>
            <a:endParaRPr sz="2500">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60" name="Shape 60"/>
        <p:cNvGrpSpPr/>
        <p:nvPr/>
      </p:nvGrpSpPr>
      <p:grpSpPr>
        <a:xfrm>
          <a:off x="0" y="0"/>
          <a:ext cx="0" cy="0"/>
          <a:chOff x="0" y="0"/>
          <a:chExt cx="0" cy="0"/>
        </a:xfrm>
      </p:grpSpPr>
      <p:sp>
        <p:nvSpPr>
          <p:cNvPr id="61" name="Google Shape;61;p14"/>
          <p:cNvSpPr txBox="1"/>
          <p:nvPr>
            <p:ph idx="1" type="body"/>
          </p:nvPr>
        </p:nvSpPr>
        <p:spPr>
          <a:xfrm>
            <a:off x="0" y="0"/>
            <a:ext cx="2195700" cy="601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500">
                <a:solidFill>
                  <a:srgbClr val="000000"/>
                </a:solidFill>
                <a:latin typeface="Oswald"/>
                <a:ea typeface="Oswald"/>
                <a:cs typeface="Oswald"/>
                <a:sym typeface="Oswald"/>
              </a:rPr>
              <a:t>Communication</a:t>
            </a:r>
            <a:endParaRPr sz="2500">
              <a:solidFill>
                <a:srgbClr val="000000"/>
              </a:solidFill>
              <a:latin typeface="Oswald"/>
              <a:ea typeface="Oswald"/>
              <a:cs typeface="Oswald"/>
              <a:sym typeface="Oswald"/>
            </a:endParaRPr>
          </a:p>
        </p:txBody>
      </p:sp>
      <p:sp>
        <p:nvSpPr>
          <p:cNvPr id="62" name="Google Shape;62;p14"/>
          <p:cNvSpPr txBox="1"/>
          <p:nvPr/>
        </p:nvSpPr>
        <p:spPr>
          <a:xfrm>
            <a:off x="0" y="601500"/>
            <a:ext cx="9144000" cy="3879000"/>
          </a:xfrm>
          <a:prstGeom prst="rect">
            <a:avLst/>
          </a:prstGeom>
          <a:noFill/>
          <a:ln>
            <a:noFill/>
          </a:ln>
        </p:spPr>
        <p:txBody>
          <a:bodyPr anchorCtr="0" anchor="t" bIns="91425" lIns="91425" spcFirstLastPara="1" rIns="91425" wrap="square" tIns="91425">
            <a:spAutoFit/>
          </a:bodyPr>
          <a:lstStyle/>
          <a:p>
            <a:pPr indent="-387350" lvl="0" marL="457200" rtl="0" algn="l">
              <a:spcBef>
                <a:spcPts val="0"/>
              </a:spcBef>
              <a:spcAft>
                <a:spcPts val="0"/>
              </a:spcAft>
              <a:buSzPts val="2500"/>
              <a:buChar char="●"/>
            </a:pPr>
            <a:r>
              <a:rPr lang="en" sz="2500"/>
              <a:t>The imparting or exchanging of information or news.</a:t>
            </a:r>
            <a:endParaRPr sz="2500"/>
          </a:p>
          <a:p>
            <a:pPr indent="-387350" lvl="0" marL="457200" rtl="0" algn="l">
              <a:spcBef>
                <a:spcPts val="0"/>
              </a:spcBef>
              <a:spcAft>
                <a:spcPts val="0"/>
              </a:spcAft>
              <a:buSzPts val="2500"/>
              <a:buChar char="●"/>
            </a:pPr>
            <a:r>
              <a:rPr lang="en" sz="2500"/>
              <a:t>A means of sending or receiving information, such as phone lines or computers.</a:t>
            </a:r>
            <a:endParaRPr sz="2500"/>
          </a:p>
          <a:p>
            <a:pPr indent="0" lvl="0" marL="0" rtl="0" algn="l">
              <a:spcBef>
                <a:spcPts val="0"/>
              </a:spcBef>
              <a:spcAft>
                <a:spcPts val="0"/>
              </a:spcAft>
              <a:buNone/>
            </a:pPr>
            <a:r>
              <a:t/>
            </a:r>
            <a:endParaRPr sz="2500"/>
          </a:p>
          <a:p>
            <a:pPr indent="0" lvl="0" marL="0" rtl="0" algn="l">
              <a:lnSpc>
                <a:spcPct val="115000"/>
              </a:lnSpc>
              <a:spcBef>
                <a:spcPts val="0"/>
              </a:spcBef>
              <a:spcAft>
                <a:spcPts val="1200"/>
              </a:spcAft>
              <a:buClr>
                <a:schemeClr val="dk1"/>
              </a:buClr>
              <a:buSzPts val="1100"/>
              <a:buFont typeface="Arial"/>
              <a:buNone/>
            </a:pPr>
            <a:r>
              <a:rPr lang="en" sz="2500"/>
              <a:t>Since the earliest use of signs and gestures - before proper speech was a thing - humans have found ways to get their points across to their fellows. But as time has sped along, new and improved means of communication have been discovered or invented. Presently, that pace seems dizzying to some.</a:t>
            </a:r>
            <a:endParaRPr sz="25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66" name="Shape 66"/>
        <p:cNvGrpSpPr/>
        <p:nvPr/>
      </p:nvGrpSpPr>
      <p:grpSpPr>
        <a:xfrm>
          <a:off x="0" y="0"/>
          <a:ext cx="0" cy="0"/>
          <a:chOff x="0" y="0"/>
          <a:chExt cx="0" cy="0"/>
        </a:xfrm>
      </p:grpSpPr>
      <p:sp>
        <p:nvSpPr>
          <p:cNvPr id="67" name="Google Shape;67;p15"/>
          <p:cNvSpPr txBox="1"/>
          <p:nvPr>
            <p:ph idx="1" type="body"/>
          </p:nvPr>
        </p:nvSpPr>
        <p:spPr>
          <a:xfrm>
            <a:off x="0" y="0"/>
            <a:ext cx="9144000" cy="2571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Clr>
                <a:schemeClr val="dk1"/>
              </a:buClr>
              <a:buSzPts val="1100"/>
              <a:buFont typeface="Arial"/>
              <a:buNone/>
            </a:pPr>
            <a:r>
              <a:rPr lang="en" sz="2500">
                <a:solidFill>
                  <a:schemeClr val="dk1"/>
                </a:solidFill>
              </a:rPr>
              <a:t>Let’s take a look at some methods of getting our points across. And while you look at the historical photos (all owned by the Kankakee County Museum), consider how much life - and people’s need to speak and be heard - has changed. Or… has it?</a:t>
            </a:r>
            <a:endParaRPr/>
          </a:p>
        </p:txBody>
      </p:sp>
      <p:pic>
        <p:nvPicPr>
          <p:cNvPr id="68" name="Google Shape;68;p15" title="PenPencilSet1927.jpg"/>
          <p:cNvPicPr preferRelativeResize="0"/>
          <p:nvPr/>
        </p:nvPicPr>
        <p:blipFill rotWithShape="1">
          <a:blip r:embed="rId3">
            <a:alphaModFix/>
          </a:blip>
          <a:srcRect b="0" l="0" r="0" t="15839"/>
          <a:stretch/>
        </p:blipFill>
        <p:spPr>
          <a:xfrm>
            <a:off x="2319499" y="2177600"/>
            <a:ext cx="4505000" cy="28435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72" name="Shape 72"/>
        <p:cNvGrpSpPr/>
        <p:nvPr/>
      </p:nvGrpSpPr>
      <p:grpSpPr>
        <a:xfrm>
          <a:off x="0" y="0"/>
          <a:ext cx="0" cy="0"/>
          <a:chOff x="0" y="0"/>
          <a:chExt cx="0" cy="0"/>
        </a:xfrm>
      </p:grpSpPr>
      <p:sp>
        <p:nvSpPr>
          <p:cNvPr id="73" name="Google Shape;73;p16"/>
          <p:cNvSpPr txBox="1"/>
          <p:nvPr>
            <p:ph idx="1" type="body"/>
          </p:nvPr>
        </p:nvSpPr>
        <p:spPr>
          <a:xfrm>
            <a:off x="0" y="0"/>
            <a:ext cx="3519300" cy="676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500">
                <a:solidFill>
                  <a:srgbClr val="000000"/>
                </a:solidFill>
                <a:latin typeface="Oswald"/>
                <a:ea typeface="Oswald"/>
                <a:cs typeface="Oswald"/>
                <a:sym typeface="Oswald"/>
              </a:rPr>
              <a:t>Painting and the Visual Arts</a:t>
            </a:r>
            <a:endParaRPr sz="2500">
              <a:solidFill>
                <a:srgbClr val="000000"/>
              </a:solidFill>
              <a:latin typeface="Oswald"/>
              <a:ea typeface="Oswald"/>
              <a:cs typeface="Oswald"/>
              <a:sym typeface="Oswald"/>
            </a:endParaRPr>
          </a:p>
        </p:txBody>
      </p:sp>
      <p:pic>
        <p:nvPicPr>
          <p:cNvPr id="74" name="Google Shape;74;p16" title="BarberPaintingStark1973.JPEG"/>
          <p:cNvPicPr preferRelativeResize="0"/>
          <p:nvPr/>
        </p:nvPicPr>
        <p:blipFill>
          <a:blip r:embed="rId3">
            <a:alphaModFix/>
          </a:blip>
          <a:stretch>
            <a:fillRect/>
          </a:stretch>
        </p:blipFill>
        <p:spPr>
          <a:xfrm>
            <a:off x="5100450" y="152400"/>
            <a:ext cx="3937375" cy="4838701"/>
          </a:xfrm>
          <a:prstGeom prst="rect">
            <a:avLst/>
          </a:prstGeom>
          <a:noFill/>
          <a:ln>
            <a:noFill/>
          </a:ln>
        </p:spPr>
      </p:pic>
      <p:pic>
        <p:nvPicPr>
          <p:cNvPr id="75" name="Google Shape;75;p16" title="BarnardLincolnBust1948.jpg"/>
          <p:cNvPicPr preferRelativeResize="0"/>
          <p:nvPr/>
        </p:nvPicPr>
        <p:blipFill>
          <a:blip r:embed="rId4">
            <a:alphaModFix/>
          </a:blip>
          <a:stretch>
            <a:fillRect/>
          </a:stretch>
        </p:blipFill>
        <p:spPr>
          <a:xfrm>
            <a:off x="739925" y="541425"/>
            <a:ext cx="3221925" cy="3188375"/>
          </a:xfrm>
          <a:prstGeom prst="rect">
            <a:avLst/>
          </a:prstGeom>
          <a:noFill/>
          <a:ln>
            <a:noFill/>
          </a:ln>
        </p:spPr>
      </p:pic>
      <p:sp>
        <p:nvSpPr>
          <p:cNvPr id="76" name="Google Shape;76;p16"/>
          <p:cNvSpPr txBox="1"/>
          <p:nvPr/>
        </p:nvSpPr>
        <p:spPr>
          <a:xfrm>
            <a:off x="15625" y="1067800"/>
            <a:ext cx="2625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2"/>
              </a:solidFill>
            </a:endParaRPr>
          </a:p>
        </p:txBody>
      </p:sp>
      <p:sp>
        <p:nvSpPr>
          <p:cNvPr id="77" name="Google Shape;77;p16"/>
          <p:cNvSpPr txBox="1"/>
          <p:nvPr/>
        </p:nvSpPr>
        <p:spPr>
          <a:xfrm>
            <a:off x="15625" y="3729800"/>
            <a:ext cx="5084700" cy="15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750">
                <a:solidFill>
                  <a:schemeClr val="dk1"/>
                </a:solidFill>
              </a:rPr>
              <a:t>George Grey Barnard's bust of Abraham Lincoln, basement of Kankakee County Courthouse (above). 1948.</a:t>
            </a:r>
            <a:br>
              <a:rPr lang="en" sz="1750">
                <a:solidFill>
                  <a:schemeClr val="dk1"/>
                </a:solidFill>
              </a:rPr>
            </a:br>
            <a:br>
              <a:rPr lang="en" sz="1750">
                <a:solidFill>
                  <a:schemeClr val="dk1"/>
                </a:solidFill>
              </a:rPr>
            </a:br>
            <a:r>
              <a:rPr lang="en" sz="1750"/>
              <a:t>Barber at work, by Ken Stark (right). 1973.</a:t>
            </a:r>
            <a:endParaRPr sz="175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81" name="Shape 81"/>
        <p:cNvGrpSpPr/>
        <p:nvPr/>
      </p:nvGrpSpPr>
      <p:grpSpPr>
        <a:xfrm>
          <a:off x="0" y="0"/>
          <a:ext cx="0" cy="0"/>
          <a:chOff x="0" y="0"/>
          <a:chExt cx="0" cy="0"/>
        </a:xfrm>
      </p:grpSpPr>
      <p:sp>
        <p:nvSpPr>
          <p:cNvPr id="82" name="Google Shape;82;p17"/>
          <p:cNvSpPr txBox="1"/>
          <p:nvPr>
            <p:ph idx="1" type="body"/>
          </p:nvPr>
        </p:nvSpPr>
        <p:spPr>
          <a:xfrm>
            <a:off x="0" y="0"/>
            <a:ext cx="1082700" cy="691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500">
                <a:solidFill>
                  <a:srgbClr val="000000"/>
                </a:solidFill>
                <a:latin typeface="Oswald"/>
                <a:ea typeface="Oswald"/>
                <a:cs typeface="Oswald"/>
                <a:sym typeface="Oswald"/>
              </a:rPr>
              <a:t>Writing</a:t>
            </a:r>
            <a:endParaRPr sz="2500">
              <a:solidFill>
                <a:srgbClr val="000000"/>
              </a:solidFill>
              <a:latin typeface="Oswald"/>
              <a:ea typeface="Oswald"/>
              <a:cs typeface="Oswald"/>
              <a:sym typeface="Oswald"/>
            </a:endParaRPr>
          </a:p>
        </p:txBody>
      </p:sp>
      <p:pic>
        <p:nvPicPr>
          <p:cNvPr id="83" name="Google Shape;83;p17" title="StViatorLetter1917.jpg"/>
          <p:cNvPicPr preferRelativeResize="0"/>
          <p:nvPr/>
        </p:nvPicPr>
        <p:blipFill>
          <a:blip r:embed="rId3">
            <a:alphaModFix/>
          </a:blip>
          <a:stretch>
            <a:fillRect/>
          </a:stretch>
        </p:blipFill>
        <p:spPr>
          <a:xfrm>
            <a:off x="214994" y="729425"/>
            <a:ext cx="3211356" cy="4193999"/>
          </a:xfrm>
          <a:prstGeom prst="rect">
            <a:avLst/>
          </a:prstGeom>
          <a:noFill/>
          <a:ln>
            <a:noFill/>
          </a:ln>
        </p:spPr>
      </p:pic>
      <p:pic>
        <p:nvPicPr>
          <p:cNvPr id="84" name="Google Shape;84;p17" title="EarhartLetter1935.jpg"/>
          <p:cNvPicPr preferRelativeResize="0"/>
          <p:nvPr/>
        </p:nvPicPr>
        <p:blipFill rotWithShape="1">
          <a:blip r:embed="rId4">
            <a:alphaModFix/>
          </a:blip>
          <a:srcRect b="0" l="0" r="0" t="7415"/>
          <a:stretch/>
        </p:blipFill>
        <p:spPr>
          <a:xfrm>
            <a:off x="3692038" y="729425"/>
            <a:ext cx="3279076" cy="4194000"/>
          </a:xfrm>
          <a:prstGeom prst="rect">
            <a:avLst/>
          </a:prstGeom>
          <a:noFill/>
          <a:ln>
            <a:noFill/>
          </a:ln>
        </p:spPr>
      </p:pic>
      <p:sp>
        <p:nvSpPr>
          <p:cNvPr id="85" name="Google Shape;85;p17"/>
          <p:cNvSpPr txBox="1"/>
          <p:nvPr/>
        </p:nvSpPr>
        <p:spPr>
          <a:xfrm>
            <a:off x="1549175" y="0"/>
            <a:ext cx="63465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A letter from a St. Viator College (now ONU) professor </a:t>
            </a:r>
            <a:br>
              <a:rPr lang="en" sz="2000"/>
            </a:br>
            <a:r>
              <a:rPr lang="en" sz="2000"/>
              <a:t>(below left). Bourbonnais. 1918.</a:t>
            </a:r>
            <a:endParaRPr sz="2000"/>
          </a:p>
        </p:txBody>
      </p:sp>
      <p:sp>
        <p:nvSpPr>
          <p:cNvPr id="86" name="Google Shape;86;p17"/>
          <p:cNvSpPr txBox="1"/>
          <p:nvPr/>
        </p:nvSpPr>
        <p:spPr>
          <a:xfrm>
            <a:off x="6971125" y="1188125"/>
            <a:ext cx="2202900" cy="326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Letter from Alice Kelly, Kankakee, to her mother, mentioning the program by Amelia Earhart at the Kankakee Armory on November 6, 1935 (left).</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90" name="Shape 90"/>
        <p:cNvGrpSpPr/>
        <p:nvPr/>
      </p:nvGrpSpPr>
      <p:grpSpPr>
        <a:xfrm>
          <a:off x="0" y="0"/>
          <a:ext cx="0" cy="0"/>
          <a:chOff x="0" y="0"/>
          <a:chExt cx="0" cy="0"/>
        </a:xfrm>
      </p:grpSpPr>
      <p:sp>
        <p:nvSpPr>
          <p:cNvPr id="91" name="Google Shape;91;p18"/>
          <p:cNvSpPr txBox="1"/>
          <p:nvPr>
            <p:ph idx="1" type="body"/>
          </p:nvPr>
        </p:nvSpPr>
        <p:spPr>
          <a:xfrm>
            <a:off x="0" y="0"/>
            <a:ext cx="1834800" cy="601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500">
                <a:solidFill>
                  <a:srgbClr val="000000"/>
                </a:solidFill>
                <a:latin typeface="Oswald"/>
                <a:ea typeface="Oswald"/>
                <a:cs typeface="Oswald"/>
                <a:sym typeface="Oswald"/>
              </a:rPr>
              <a:t>Photography</a:t>
            </a:r>
            <a:endParaRPr sz="2500">
              <a:solidFill>
                <a:srgbClr val="000000"/>
              </a:solidFill>
              <a:latin typeface="Oswald"/>
              <a:ea typeface="Oswald"/>
              <a:cs typeface="Oswald"/>
              <a:sym typeface="Oswald"/>
            </a:endParaRPr>
          </a:p>
        </p:txBody>
      </p:sp>
      <p:sp>
        <p:nvSpPr>
          <p:cNvPr id="92" name="Google Shape;92;p18"/>
          <p:cNvSpPr txBox="1"/>
          <p:nvPr/>
        </p:nvSpPr>
        <p:spPr>
          <a:xfrm>
            <a:off x="5384125" y="0"/>
            <a:ext cx="3759900" cy="4802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Cameras used by Richard Yohnka as US Army Signal Corps photographer, 1953-1960.</a:t>
            </a:r>
            <a:br>
              <a:rPr lang="en" sz="2000"/>
            </a:br>
            <a:endParaRPr sz="2000"/>
          </a:p>
          <a:p>
            <a:pPr indent="0" lvl="0" marL="0" rtl="0" algn="l">
              <a:spcBef>
                <a:spcPts val="0"/>
              </a:spcBef>
              <a:spcAft>
                <a:spcPts val="0"/>
              </a:spcAft>
              <a:buNone/>
            </a:pPr>
            <a:r>
              <a:rPr lang="en" sz="2000"/>
              <a:t>Speed Graphic camera producing 4 x 5 inch negatives; used in Nevada nuclear tests photography (top).</a:t>
            </a:r>
            <a:endParaRPr sz="2000"/>
          </a:p>
          <a:p>
            <a:pPr indent="0" lvl="0" marL="0" rtl="0" algn="l">
              <a:spcBef>
                <a:spcPts val="0"/>
              </a:spcBef>
              <a:spcAft>
                <a:spcPts val="0"/>
              </a:spcAft>
              <a:buNone/>
            </a:pPr>
            <a:br>
              <a:rPr lang="en" sz="2000"/>
            </a:br>
            <a:r>
              <a:rPr lang="en" sz="2000"/>
              <a:t>35mm camera, probably a Leica, probably used while Yohnka was producing still photos during filming of Army training films (bottom).</a:t>
            </a:r>
            <a:endParaRPr sz="2000"/>
          </a:p>
        </p:txBody>
      </p:sp>
      <p:pic>
        <p:nvPicPr>
          <p:cNvPr id="93" name="Google Shape;93;p18" title="SpeedGraphicCameraYohnka1950s.jpg"/>
          <p:cNvPicPr preferRelativeResize="0"/>
          <p:nvPr/>
        </p:nvPicPr>
        <p:blipFill rotWithShape="1">
          <a:blip r:embed="rId3">
            <a:alphaModFix/>
          </a:blip>
          <a:srcRect b="2724" l="1921" r="17679" t="4295"/>
          <a:stretch/>
        </p:blipFill>
        <p:spPr>
          <a:xfrm>
            <a:off x="2180695" y="135275"/>
            <a:ext cx="3087631" cy="2961599"/>
          </a:xfrm>
          <a:prstGeom prst="rect">
            <a:avLst/>
          </a:prstGeom>
          <a:noFill/>
          <a:ln>
            <a:noFill/>
          </a:ln>
        </p:spPr>
      </p:pic>
      <p:pic>
        <p:nvPicPr>
          <p:cNvPr id="94" name="Google Shape;94;p18" title="35mmLeicaCameraYohnka1950s.jpg"/>
          <p:cNvPicPr preferRelativeResize="0"/>
          <p:nvPr/>
        </p:nvPicPr>
        <p:blipFill rotWithShape="1">
          <a:blip r:embed="rId4">
            <a:alphaModFix/>
          </a:blip>
          <a:srcRect b="9649" l="16638" r="9869" t="5554"/>
          <a:stretch/>
        </p:blipFill>
        <p:spPr>
          <a:xfrm>
            <a:off x="90250" y="2225525"/>
            <a:ext cx="2932700" cy="27976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98" name="Shape 98"/>
        <p:cNvGrpSpPr/>
        <p:nvPr/>
      </p:nvGrpSpPr>
      <p:grpSpPr>
        <a:xfrm>
          <a:off x="0" y="0"/>
          <a:ext cx="0" cy="0"/>
          <a:chOff x="0" y="0"/>
          <a:chExt cx="0" cy="0"/>
        </a:xfrm>
      </p:grpSpPr>
      <p:sp>
        <p:nvSpPr>
          <p:cNvPr id="99" name="Google Shape;99;p19"/>
          <p:cNvSpPr txBox="1"/>
          <p:nvPr>
            <p:ph idx="1" type="body"/>
          </p:nvPr>
        </p:nvSpPr>
        <p:spPr>
          <a:xfrm>
            <a:off x="0" y="0"/>
            <a:ext cx="917400" cy="631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500">
                <a:solidFill>
                  <a:srgbClr val="000000"/>
                </a:solidFill>
                <a:latin typeface="Oswald"/>
                <a:ea typeface="Oswald"/>
                <a:cs typeface="Oswald"/>
                <a:sym typeface="Oswald"/>
              </a:rPr>
              <a:t>Radio</a:t>
            </a:r>
            <a:endParaRPr sz="2500">
              <a:solidFill>
                <a:srgbClr val="000000"/>
              </a:solidFill>
              <a:latin typeface="Oswald"/>
              <a:ea typeface="Oswald"/>
              <a:cs typeface="Oswald"/>
              <a:sym typeface="Oswald"/>
            </a:endParaRPr>
          </a:p>
        </p:txBody>
      </p:sp>
      <p:pic>
        <p:nvPicPr>
          <p:cNvPr id="100" name="Google Shape;100;p19" title="GEModel400.jpg"/>
          <p:cNvPicPr preferRelativeResize="0"/>
          <p:nvPr/>
        </p:nvPicPr>
        <p:blipFill rotWithShape="1">
          <a:blip r:embed="rId3">
            <a:alphaModFix/>
          </a:blip>
          <a:srcRect b="16286" l="0" r="0" t="8275"/>
          <a:stretch/>
        </p:blipFill>
        <p:spPr>
          <a:xfrm>
            <a:off x="152375" y="1278362"/>
            <a:ext cx="4572000" cy="2586775"/>
          </a:xfrm>
          <a:prstGeom prst="rect">
            <a:avLst/>
          </a:prstGeom>
          <a:noFill/>
          <a:ln>
            <a:noFill/>
          </a:ln>
        </p:spPr>
      </p:pic>
      <p:pic>
        <p:nvPicPr>
          <p:cNvPr id="101" name="Google Shape;101;p19" title="OldRadio.jpg"/>
          <p:cNvPicPr preferRelativeResize="0"/>
          <p:nvPr/>
        </p:nvPicPr>
        <p:blipFill rotWithShape="1">
          <a:blip r:embed="rId4">
            <a:alphaModFix/>
          </a:blip>
          <a:srcRect b="16043" l="0" r="0" t="0"/>
          <a:stretch/>
        </p:blipFill>
        <p:spPr>
          <a:xfrm>
            <a:off x="4898466" y="541575"/>
            <a:ext cx="4108209" cy="2586776"/>
          </a:xfrm>
          <a:prstGeom prst="rect">
            <a:avLst/>
          </a:prstGeom>
          <a:noFill/>
          <a:ln>
            <a:noFill/>
          </a:ln>
        </p:spPr>
      </p:pic>
      <p:sp>
        <p:nvSpPr>
          <p:cNvPr id="102" name="Google Shape;102;p19"/>
          <p:cNvSpPr txBox="1"/>
          <p:nvPr/>
        </p:nvSpPr>
        <p:spPr>
          <a:xfrm>
            <a:off x="0" y="3960125"/>
            <a:ext cx="9144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General Electric Radio Model 400. Brownish red "wood" (actually plastic) case (left). </a:t>
            </a:r>
            <a:r>
              <a:rPr lang="en" sz="2000"/>
              <a:t>c</a:t>
            </a:r>
            <a:r>
              <a:rPr lang="en" sz="2000"/>
              <a:t>. 1950s.</a:t>
            </a:r>
            <a:endParaRPr sz="2000"/>
          </a:p>
          <a:p>
            <a:pPr indent="0" lvl="0" marL="0" rtl="0" algn="l">
              <a:spcBef>
                <a:spcPts val="0"/>
              </a:spcBef>
              <a:spcAft>
                <a:spcPts val="0"/>
              </a:spcAft>
              <a:buNone/>
            </a:pPr>
            <a:r>
              <a:rPr lang="en" sz="2000"/>
              <a:t>Shortwave radio (right). c. 1940s.</a:t>
            </a:r>
            <a:endParaRPr sz="20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06" name="Shape 106"/>
        <p:cNvGrpSpPr/>
        <p:nvPr/>
      </p:nvGrpSpPr>
      <p:grpSpPr>
        <a:xfrm>
          <a:off x="0" y="0"/>
          <a:ext cx="0" cy="0"/>
          <a:chOff x="0" y="0"/>
          <a:chExt cx="0" cy="0"/>
        </a:xfrm>
      </p:grpSpPr>
      <p:sp>
        <p:nvSpPr>
          <p:cNvPr id="107" name="Google Shape;107;p20"/>
          <p:cNvSpPr txBox="1"/>
          <p:nvPr>
            <p:ph idx="1" type="body"/>
          </p:nvPr>
        </p:nvSpPr>
        <p:spPr>
          <a:xfrm>
            <a:off x="0" y="0"/>
            <a:ext cx="1624200" cy="631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500">
                <a:solidFill>
                  <a:srgbClr val="000000"/>
                </a:solidFill>
                <a:latin typeface="Oswald"/>
                <a:ea typeface="Oswald"/>
                <a:cs typeface="Oswald"/>
                <a:sym typeface="Oswald"/>
              </a:rPr>
              <a:t>Newspapers</a:t>
            </a:r>
            <a:endParaRPr sz="2500">
              <a:solidFill>
                <a:srgbClr val="000000"/>
              </a:solidFill>
              <a:latin typeface="Oswald"/>
              <a:ea typeface="Oswald"/>
              <a:cs typeface="Oswald"/>
              <a:sym typeface="Oswald"/>
            </a:endParaRPr>
          </a:p>
        </p:txBody>
      </p:sp>
      <p:pic>
        <p:nvPicPr>
          <p:cNvPr id="108" name="Google Shape;108;p20" title="KankakeeDailyJournal12-24-48.jpg"/>
          <p:cNvPicPr preferRelativeResize="0"/>
          <p:nvPr/>
        </p:nvPicPr>
        <p:blipFill>
          <a:blip r:embed="rId3">
            <a:alphaModFix/>
          </a:blip>
          <a:stretch>
            <a:fillRect/>
          </a:stretch>
        </p:blipFill>
        <p:spPr>
          <a:xfrm>
            <a:off x="3970425" y="152400"/>
            <a:ext cx="5021174" cy="3164375"/>
          </a:xfrm>
          <a:prstGeom prst="rect">
            <a:avLst/>
          </a:prstGeom>
          <a:noFill/>
          <a:ln>
            <a:noFill/>
          </a:ln>
        </p:spPr>
      </p:pic>
      <p:pic>
        <p:nvPicPr>
          <p:cNvPr id="109" name="Google Shape;109;p20" title="KankakeeGazetteEarly1900s.jpg"/>
          <p:cNvPicPr preferRelativeResize="0"/>
          <p:nvPr/>
        </p:nvPicPr>
        <p:blipFill rotWithShape="1">
          <a:blip r:embed="rId4">
            <a:alphaModFix/>
          </a:blip>
          <a:srcRect b="28310" l="0" r="0" t="0"/>
          <a:stretch/>
        </p:blipFill>
        <p:spPr>
          <a:xfrm>
            <a:off x="137375" y="805325"/>
            <a:ext cx="3665626" cy="2511451"/>
          </a:xfrm>
          <a:prstGeom prst="rect">
            <a:avLst/>
          </a:prstGeom>
          <a:noFill/>
          <a:ln>
            <a:noFill/>
          </a:ln>
        </p:spPr>
      </p:pic>
      <p:sp>
        <p:nvSpPr>
          <p:cNvPr id="110" name="Google Shape;110;p20"/>
          <p:cNvSpPr txBox="1"/>
          <p:nvPr/>
        </p:nvSpPr>
        <p:spPr>
          <a:xfrm>
            <a:off x="0" y="3429000"/>
            <a:ext cx="91440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Workers in the composing room of the </a:t>
            </a:r>
            <a:r>
              <a:rPr i="1" lang="en" sz="2000"/>
              <a:t>Kankakee Gazette</a:t>
            </a:r>
            <a:r>
              <a:rPr lang="en" sz="2000"/>
              <a:t> Building on the corner of E. Court St. and Chicago Ave. c. early 1900s.</a:t>
            </a:r>
            <a:endParaRPr sz="2000"/>
          </a:p>
          <a:p>
            <a:pPr indent="0" lvl="0" marL="0" rtl="0" algn="l">
              <a:spcBef>
                <a:spcPts val="0"/>
              </a:spcBef>
              <a:spcAft>
                <a:spcPts val="0"/>
              </a:spcAft>
              <a:buNone/>
            </a:pPr>
            <a:r>
              <a:t/>
            </a:r>
            <a:endParaRPr i="1" sz="2000"/>
          </a:p>
          <a:p>
            <a:pPr indent="0" lvl="0" marL="0" rtl="0" algn="l">
              <a:spcBef>
                <a:spcPts val="0"/>
              </a:spcBef>
              <a:spcAft>
                <a:spcPts val="0"/>
              </a:spcAft>
              <a:buNone/>
            </a:pPr>
            <a:r>
              <a:rPr i="1" lang="en" sz="2000">
                <a:solidFill>
                  <a:schemeClr val="dk1"/>
                </a:solidFill>
              </a:rPr>
              <a:t>Kankakee </a:t>
            </a:r>
            <a:r>
              <a:rPr i="1" lang="en" sz="2000"/>
              <a:t>Daily Journal,</a:t>
            </a:r>
            <a:r>
              <a:rPr lang="en" sz="2000"/>
              <a:t> Friday, December 24, 1948.</a:t>
            </a:r>
            <a:endParaRPr sz="20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14" name="Shape 114"/>
        <p:cNvGrpSpPr/>
        <p:nvPr/>
      </p:nvGrpSpPr>
      <p:grpSpPr>
        <a:xfrm>
          <a:off x="0" y="0"/>
          <a:ext cx="0" cy="0"/>
          <a:chOff x="0" y="0"/>
          <a:chExt cx="0" cy="0"/>
        </a:xfrm>
      </p:grpSpPr>
      <p:sp>
        <p:nvSpPr>
          <p:cNvPr id="115" name="Google Shape;115;p21"/>
          <p:cNvSpPr txBox="1"/>
          <p:nvPr>
            <p:ph idx="1" type="body"/>
          </p:nvPr>
        </p:nvSpPr>
        <p:spPr>
          <a:xfrm>
            <a:off x="0" y="0"/>
            <a:ext cx="1684500" cy="706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500">
                <a:solidFill>
                  <a:srgbClr val="000000"/>
                </a:solidFill>
                <a:latin typeface="Oswald"/>
                <a:ea typeface="Oswald"/>
                <a:cs typeface="Oswald"/>
                <a:sym typeface="Oswald"/>
              </a:rPr>
              <a:t>Telephones</a:t>
            </a:r>
            <a:endParaRPr sz="2500">
              <a:solidFill>
                <a:srgbClr val="000000"/>
              </a:solidFill>
              <a:latin typeface="Oswald"/>
              <a:ea typeface="Oswald"/>
              <a:cs typeface="Oswald"/>
              <a:sym typeface="Oswald"/>
            </a:endParaRPr>
          </a:p>
        </p:txBody>
      </p:sp>
      <p:pic>
        <p:nvPicPr>
          <p:cNvPr id="116" name="Google Shape;116;p21" title="WesternElectricCompanyCrankWallPhone1894.jpg"/>
          <p:cNvPicPr preferRelativeResize="0"/>
          <p:nvPr/>
        </p:nvPicPr>
        <p:blipFill>
          <a:blip r:embed="rId3">
            <a:alphaModFix/>
          </a:blip>
          <a:stretch>
            <a:fillRect/>
          </a:stretch>
        </p:blipFill>
        <p:spPr>
          <a:xfrm>
            <a:off x="438250" y="706800"/>
            <a:ext cx="3136700" cy="4178974"/>
          </a:xfrm>
          <a:prstGeom prst="rect">
            <a:avLst/>
          </a:prstGeom>
          <a:noFill/>
          <a:ln>
            <a:noFill/>
          </a:ln>
        </p:spPr>
      </p:pic>
      <p:pic>
        <p:nvPicPr>
          <p:cNvPr id="117" name="Google Shape;117;p21" title="BellSystemsF1Telephone1920s.jpg"/>
          <p:cNvPicPr preferRelativeResize="0"/>
          <p:nvPr/>
        </p:nvPicPr>
        <p:blipFill rotWithShape="1">
          <a:blip r:embed="rId4">
            <a:alphaModFix/>
          </a:blip>
          <a:srcRect b="5900" l="0" r="0" t="0"/>
          <a:stretch/>
        </p:blipFill>
        <p:spPr>
          <a:xfrm>
            <a:off x="4391525" y="182475"/>
            <a:ext cx="4088724" cy="2885576"/>
          </a:xfrm>
          <a:prstGeom prst="rect">
            <a:avLst/>
          </a:prstGeom>
          <a:noFill/>
          <a:ln>
            <a:noFill/>
          </a:ln>
        </p:spPr>
      </p:pic>
      <p:sp>
        <p:nvSpPr>
          <p:cNvPr id="118" name="Google Shape;118;p21"/>
          <p:cNvSpPr txBox="1"/>
          <p:nvPr/>
        </p:nvSpPr>
        <p:spPr>
          <a:xfrm>
            <a:off x="3574950" y="3068050"/>
            <a:ext cx="55692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rPr>
              <a:t>Western Electric Company </a:t>
            </a:r>
            <a:r>
              <a:rPr lang="en" sz="2000"/>
              <a:t>crank wall phone (left). Model 350W, "Pat'd in USA- July 17, 1894."</a:t>
            </a:r>
            <a:endParaRPr sz="2000"/>
          </a:p>
          <a:p>
            <a:pPr indent="0" lvl="0" marL="0" rtl="0" algn="l">
              <a:spcBef>
                <a:spcPts val="0"/>
              </a:spcBef>
              <a:spcAft>
                <a:spcPts val="0"/>
              </a:spcAft>
              <a:buNone/>
            </a:pPr>
            <a:br>
              <a:rPr lang="en" sz="2000"/>
            </a:br>
            <a:r>
              <a:rPr lang="en" sz="2000"/>
              <a:t>Art deco style </a:t>
            </a:r>
            <a:r>
              <a:rPr lang="en" sz="2000">
                <a:solidFill>
                  <a:schemeClr val="dk1"/>
                </a:solidFill>
              </a:rPr>
              <a:t>Western Electric Company </a:t>
            </a:r>
            <a:r>
              <a:rPr lang="en" sz="2000"/>
              <a:t>Bell Systems F1 </a:t>
            </a:r>
            <a:r>
              <a:rPr lang="en" sz="2000"/>
              <a:t>telephone (above)</a:t>
            </a:r>
            <a:r>
              <a:rPr lang="en" sz="2000"/>
              <a:t>. </a:t>
            </a:r>
            <a:r>
              <a:rPr lang="en" sz="2000"/>
              <a:t>c. 1935.</a:t>
            </a:r>
            <a:endParaRPr sz="20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