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Oswald"/>
      <p:regular r:id="rId19"/>
      <p:bold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swald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Oswald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6dede52d05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6dede52d05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6dede52d05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6dede52d05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6dede52d05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6dede52d05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6dede52d05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6dede52d05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6dede52d05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6dede52d05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dede52d05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6dede52d05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6dede52d05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6dede52d0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6dede52d05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6dede52d05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dede52d0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6dede52d0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6dede52d05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6dede52d05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6dede52d05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6dede52d05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6dede52d05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6dede52d05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jpg"/><Relationship Id="rId4" Type="http://schemas.openxmlformats.org/officeDocument/2006/relationships/image" Target="../media/image1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Relationship Id="rId4" Type="http://schemas.openxmlformats.org/officeDocument/2006/relationships/image" Target="../media/image1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isws.illinois.edu/pubdoc/MP/ISWSMP-60.pdf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jpg"/><Relationship Id="rId4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Relationship Id="rId4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Relationship Id="rId4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Relationship Id="rId4" Type="http://schemas.openxmlformats.org/officeDocument/2006/relationships/image" Target="../media/image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311700" y="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The Kankakee River</a:t>
            </a:r>
            <a:endParaRPr sz="4400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0" y="4241100"/>
            <a:ext cx="9144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2"/>
                </a:solidFill>
              </a:rPr>
              <a:t>Resource, Playground, Hazzard</a:t>
            </a:r>
            <a:endParaRPr sz="2800">
              <a:solidFill>
                <a:schemeClr val="dk2"/>
              </a:solidFill>
            </a:endParaRPr>
          </a:p>
        </p:txBody>
      </p:sp>
      <p:pic>
        <p:nvPicPr>
          <p:cNvPr id="56" name="Google Shape;56;p13" title="KankakeeRiverDamPostcard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8363" y="945000"/>
            <a:ext cx="4927269" cy="314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6706650" y="79950"/>
            <a:ext cx="2437500" cy="498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The “Margaret," Captain William Gougar's steam excursion boat, </a:t>
            </a:r>
            <a:r>
              <a:rPr lang="en" sz="2000">
                <a:solidFill>
                  <a:schemeClr val="dk1"/>
                </a:solidFill>
              </a:rPr>
              <a:t>headed upriver toward Gougar's Grove</a:t>
            </a:r>
            <a:r>
              <a:rPr lang="en" sz="2000">
                <a:solidFill>
                  <a:srgbClr val="000000"/>
                </a:solidFill>
              </a:rPr>
              <a:t>. Kankakee River. c. 1902.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The Illinois State Hospital for the Insane (now Shapiro Developmental Center) is in background. 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119" name="Google Shape;119;p22" title="SteamboatKankakeeRiverStateHospital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" y="0"/>
            <a:ext cx="670663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/>
          <p:nvPr>
            <p:ph idx="1" type="body"/>
          </p:nvPr>
        </p:nvSpPr>
        <p:spPr>
          <a:xfrm>
            <a:off x="0" y="180450"/>
            <a:ext cx="3278100" cy="129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Flyfishing and water skiing on the Kankakee River. </a:t>
            </a:r>
            <a:br>
              <a:rPr lang="en" sz="2000">
                <a:solidFill>
                  <a:srgbClr val="000000"/>
                </a:solidFill>
              </a:rPr>
            </a:br>
            <a:r>
              <a:rPr lang="en" sz="2000">
                <a:solidFill>
                  <a:srgbClr val="000000"/>
                </a:solidFill>
              </a:rPr>
              <a:t>c</a:t>
            </a:r>
            <a:r>
              <a:rPr lang="en" sz="2000">
                <a:solidFill>
                  <a:srgbClr val="000000"/>
                </a:solidFill>
              </a:rPr>
              <a:t>. 1990s.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125" name="Google Shape;125;p23" title="FlyFishing1990s.jpg"/>
          <p:cNvPicPr preferRelativeResize="0"/>
          <p:nvPr/>
        </p:nvPicPr>
        <p:blipFill rotWithShape="1">
          <a:blip r:embed="rId3">
            <a:alphaModFix/>
          </a:blip>
          <a:srcRect b="23681" l="5793" r="0" t="0"/>
          <a:stretch/>
        </p:blipFill>
        <p:spPr>
          <a:xfrm>
            <a:off x="3277990" y="0"/>
            <a:ext cx="5866009" cy="319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3" title="WaterSkiing1990s.jpg"/>
          <p:cNvPicPr preferRelativeResize="0"/>
          <p:nvPr/>
        </p:nvPicPr>
        <p:blipFill rotWithShape="1">
          <a:blip r:embed="rId4">
            <a:alphaModFix/>
          </a:blip>
          <a:srcRect b="19897" l="0" r="0" t="0"/>
          <a:stretch/>
        </p:blipFill>
        <p:spPr>
          <a:xfrm>
            <a:off x="0" y="1950600"/>
            <a:ext cx="5955625" cy="319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4"/>
          <p:cNvSpPr txBox="1"/>
          <p:nvPr>
            <p:ph idx="1" type="body"/>
          </p:nvPr>
        </p:nvSpPr>
        <p:spPr>
          <a:xfrm>
            <a:off x="0" y="569400"/>
            <a:ext cx="6051600" cy="239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On March 19, 1953, three 11-year-old boys in a rowboat went over the Kankakee dam. Two of the boys - Michael Belluso and Glen Rosendahl - drowned. The third boy, John Eriksen, was rescued by Lindo Corso, who was lowered on a rope from the Washington Avenue Bridge. Photos of the rescue appeared in the March 30, 1953, edition of LIFE magazine.</a:t>
            </a:r>
            <a:endParaRPr sz="2000">
              <a:solidFill>
                <a:srgbClr val="000000"/>
              </a:solidFill>
            </a:endParaRPr>
          </a:p>
        </p:txBody>
      </p:sp>
      <p:sp>
        <p:nvSpPr>
          <p:cNvPr id="132" name="Google Shape;132;p24"/>
          <p:cNvSpPr txBox="1"/>
          <p:nvPr/>
        </p:nvSpPr>
        <p:spPr>
          <a:xfrm>
            <a:off x="2835000" y="0"/>
            <a:ext cx="34740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Oswald"/>
                <a:ea typeface="Oswald"/>
                <a:cs typeface="Oswald"/>
                <a:sym typeface="Oswald"/>
              </a:rPr>
              <a:t>The River sometimes takes…</a:t>
            </a:r>
            <a:endParaRPr sz="25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33" name="Google Shape;133;p24" title="RiverRescueLindonCorso1957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51638" y="569400"/>
            <a:ext cx="3092360" cy="4574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4" title="RiverRescueCrew1957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39975" y="2590800"/>
            <a:ext cx="3463734" cy="255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/>
          <p:nvPr>
            <p:ph idx="1" type="body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Dams, mills, bridges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The Kankakee River State Park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Canoeing, water skiing, fishing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The Kankakee River Regatta, the Fishing Derby</a:t>
            </a:r>
            <a:endParaRPr sz="2500">
              <a:solidFill>
                <a:srgbClr val="000000"/>
              </a:solidFill>
            </a:endParaRPr>
          </a:p>
          <a:p>
            <a:pPr indent="-3873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●"/>
            </a:pPr>
            <a:r>
              <a:rPr lang="en" sz="2500">
                <a:solidFill>
                  <a:srgbClr val="000000"/>
                </a:solidFill>
              </a:rPr>
              <a:t>Holes, whirlpools, sandbars…</a:t>
            </a:r>
            <a:endParaRPr sz="25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500">
                <a:solidFill>
                  <a:srgbClr val="000000"/>
                </a:solidFill>
              </a:rPr>
              <a:t>The Kankakee River is known for many things. What’s your story or memory?</a:t>
            </a:r>
            <a:endParaRPr sz="2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0" y="569400"/>
            <a:ext cx="9144000" cy="457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200">
                <a:solidFill>
                  <a:srgbClr val="000000"/>
                </a:solidFill>
              </a:rPr>
              <a:t>The Potawatomi used the term </a:t>
            </a:r>
            <a:r>
              <a:rPr i="1" lang="en" sz="2200">
                <a:solidFill>
                  <a:srgbClr val="000000"/>
                </a:solidFill>
              </a:rPr>
              <a:t>Ti-yar-ac-ke</a:t>
            </a:r>
            <a:r>
              <a:rPr lang="en" sz="2200">
                <a:solidFill>
                  <a:srgbClr val="000000"/>
                </a:solidFill>
              </a:rPr>
              <a:t>, or "wonderful land." </a:t>
            </a:r>
            <a:endParaRPr sz="2200">
              <a:solidFill>
                <a:srgbClr val="000000"/>
              </a:solidFill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200">
                <a:solidFill>
                  <a:srgbClr val="000000"/>
                </a:solidFill>
              </a:rPr>
              <a:t>French explorers had several names for the river, including </a:t>
            </a:r>
            <a:r>
              <a:rPr i="1" lang="en" sz="2200">
                <a:solidFill>
                  <a:srgbClr val="000000"/>
                </a:solidFill>
              </a:rPr>
              <a:t>The-a-ki-ki</a:t>
            </a:r>
            <a:r>
              <a:rPr lang="en" sz="2200">
                <a:solidFill>
                  <a:srgbClr val="000000"/>
                </a:solidFill>
              </a:rPr>
              <a:t> and </a:t>
            </a:r>
            <a:r>
              <a:rPr i="1" lang="en" sz="2200">
                <a:solidFill>
                  <a:srgbClr val="000000"/>
                </a:solidFill>
              </a:rPr>
              <a:t>Quin-que-que</a:t>
            </a:r>
            <a:r>
              <a:rPr lang="en" sz="2200">
                <a:solidFill>
                  <a:srgbClr val="000000"/>
                </a:solidFill>
              </a:rPr>
              <a:t>; the latter seems to have become the English name Kankakee. </a:t>
            </a:r>
            <a:endParaRPr sz="2200">
              <a:solidFill>
                <a:srgbClr val="000000"/>
              </a:solidFill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200">
                <a:solidFill>
                  <a:srgbClr val="000000"/>
                </a:solidFill>
              </a:rPr>
              <a:t>The first Europeans to descend the Kankakee River were the French explorers De La Salle and Father Hennepin, in December 1679.  </a:t>
            </a:r>
            <a:endParaRPr sz="2200">
              <a:solidFill>
                <a:srgbClr val="000000"/>
              </a:solidFill>
            </a:endParaRPr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○"/>
            </a:pPr>
            <a:r>
              <a:rPr lang="en" sz="2200">
                <a:solidFill>
                  <a:srgbClr val="000000"/>
                </a:solidFill>
              </a:rPr>
              <a:t>Their point of entry was near present day South Bend, Indiana. </a:t>
            </a:r>
            <a:endParaRPr sz="2200">
              <a:solidFill>
                <a:srgbClr val="000000"/>
              </a:solidFill>
            </a:endParaRPr>
          </a:p>
          <a:p>
            <a:pPr indent="-3302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■"/>
            </a:pPr>
            <a:r>
              <a:rPr lang="en" sz="2200">
                <a:solidFill>
                  <a:srgbClr val="000000"/>
                </a:solidFill>
              </a:rPr>
              <a:t>From there, down to what is now Momence, De La Salle's party wound its way through 250 miles of a marshy, sandy maze of meanders, oxbows, and sloughs, teeming with a variety of wildlife - later known as the "Grand Marsh." </a:t>
            </a:r>
            <a:endParaRPr sz="2100">
              <a:solidFill>
                <a:srgbClr val="000000"/>
              </a:solidFill>
            </a:endParaRPr>
          </a:p>
          <a:p>
            <a:pPr indent="0" lvl="0" marL="0" rtl="0" algn="r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The Kankakee River: Yesterday and Today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62" name="Google Shape;62;p14"/>
          <p:cNvSpPr txBox="1"/>
          <p:nvPr/>
        </p:nvSpPr>
        <p:spPr>
          <a:xfrm>
            <a:off x="1797150" y="0"/>
            <a:ext cx="55497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Oswald"/>
                <a:ea typeface="Oswald"/>
                <a:cs typeface="Oswald"/>
                <a:sym typeface="Oswald"/>
              </a:rPr>
              <a:t>Humans and the river, and a name…</a:t>
            </a:r>
            <a:endParaRPr sz="25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0" y="1955775"/>
            <a:ext cx="2481600" cy="236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Kankakee River scene, with man rowing a boat in midstream; an island occupies the background. </a:t>
            </a:r>
            <a:br>
              <a:rPr lang="en" sz="2000">
                <a:solidFill>
                  <a:srgbClr val="000000"/>
                </a:solidFill>
              </a:rPr>
            </a:br>
            <a:r>
              <a:rPr lang="en" sz="2000">
                <a:solidFill>
                  <a:srgbClr val="000000"/>
                </a:solidFill>
              </a:rPr>
              <a:t>c</a:t>
            </a:r>
            <a:r>
              <a:rPr lang="en" sz="2000">
                <a:solidFill>
                  <a:srgbClr val="000000"/>
                </a:solidFill>
              </a:rPr>
              <a:t>. 1920s.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68" name="Google Shape;68;p15" title="ManInRowboat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1525" y="420325"/>
            <a:ext cx="6662475" cy="4302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0" y="3606950"/>
            <a:ext cx="9144000" cy="14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Kankakee River Dam, </a:t>
            </a:r>
            <a:r>
              <a:rPr lang="en" sz="2000">
                <a:solidFill>
                  <a:schemeClr val="dk1"/>
                </a:solidFill>
              </a:rPr>
              <a:t>looking southeast (left)</a:t>
            </a:r>
            <a:r>
              <a:rPr lang="en" sz="2000">
                <a:solidFill>
                  <a:srgbClr val="000000"/>
                </a:solidFill>
              </a:rPr>
              <a:t>.  Visible - Illinois Central Railroad bridge, hydroelectric plant, c. 1870s.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Kankakee River Dam, looking north (right). Visible - Illinois Central Bridge, McGrew's Flour Mill; behind it, part of Bear Brand Hosiery plant. </a:t>
            </a:r>
            <a:r>
              <a:rPr lang="en" sz="2000">
                <a:solidFill>
                  <a:srgbClr val="000000"/>
                </a:solidFill>
              </a:rPr>
              <a:t>c</a:t>
            </a:r>
            <a:r>
              <a:rPr lang="en" sz="2000">
                <a:solidFill>
                  <a:srgbClr val="000000"/>
                </a:solidFill>
              </a:rPr>
              <a:t>. 1915.</a:t>
            </a:r>
            <a:endParaRPr sz="2000">
              <a:solidFill>
                <a:srgbClr val="000000"/>
              </a:solidFill>
            </a:endParaRPr>
          </a:p>
        </p:txBody>
      </p:sp>
      <p:sp>
        <p:nvSpPr>
          <p:cNvPr id="74" name="Google Shape;74;p16"/>
          <p:cNvSpPr txBox="1"/>
          <p:nvPr/>
        </p:nvSpPr>
        <p:spPr>
          <a:xfrm>
            <a:off x="1534050" y="0"/>
            <a:ext cx="60759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Oswald"/>
                <a:ea typeface="Oswald"/>
                <a:cs typeface="Oswald"/>
                <a:sym typeface="Oswald"/>
              </a:rPr>
              <a:t>Dams - Once used to provide power along the river</a:t>
            </a:r>
            <a:endParaRPr sz="25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75" name="Google Shape;75;p16" title="KankakeeDamIC-RRBridge1915.jpg"/>
          <p:cNvPicPr preferRelativeResize="0"/>
          <p:nvPr/>
        </p:nvPicPr>
        <p:blipFill rotWithShape="1">
          <a:blip r:embed="rId3">
            <a:alphaModFix/>
          </a:blip>
          <a:srcRect b="9395" l="0" r="2095" t="0"/>
          <a:stretch/>
        </p:blipFill>
        <p:spPr>
          <a:xfrm>
            <a:off x="4148025" y="657125"/>
            <a:ext cx="4995974" cy="2949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6" title="KankakeeOldWoodDam1870s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275" y="569400"/>
            <a:ext cx="3896446" cy="3125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0" y="3472275"/>
            <a:ext cx="9144000" cy="72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Kankakee River dam at Aroma Park, upstream of railroad bridge. View is to the east; note the fishing ladder (above left). </a:t>
            </a:r>
            <a:r>
              <a:rPr lang="en" sz="2000">
                <a:solidFill>
                  <a:srgbClr val="000000"/>
                </a:solidFill>
              </a:rPr>
              <a:t>c</a:t>
            </a:r>
            <a:r>
              <a:rPr lang="en" sz="2000">
                <a:solidFill>
                  <a:srgbClr val="000000"/>
                </a:solidFill>
              </a:rPr>
              <a:t>. 1920.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Dam At Aroma Park,with the Lemuel Milk ice houses in the background. The boy is Howard Schrempf (above right). </a:t>
            </a:r>
            <a:r>
              <a:rPr lang="en" sz="2000">
                <a:solidFill>
                  <a:srgbClr val="000000"/>
                </a:solidFill>
              </a:rPr>
              <a:t>c. 1918.</a:t>
            </a:r>
            <a:r>
              <a:rPr lang="en" sz="2000">
                <a:solidFill>
                  <a:srgbClr val="000000"/>
                </a:solidFill>
              </a:rPr>
              <a:t> 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82" name="Google Shape;82;p17" title="AromaParkDam1920.jpg"/>
          <p:cNvPicPr preferRelativeResize="0"/>
          <p:nvPr/>
        </p:nvPicPr>
        <p:blipFill rotWithShape="1">
          <a:blip r:embed="rId3">
            <a:alphaModFix/>
          </a:blip>
          <a:srcRect b="4940" l="3126" r="48557" t="5389"/>
          <a:stretch/>
        </p:blipFill>
        <p:spPr>
          <a:xfrm>
            <a:off x="0" y="308388"/>
            <a:ext cx="3002774" cy="290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7" title="BrokenDamAromaPark1920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55174" y="152400"/>
            <a:ext cx="5836426" cy="32145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idx="1" type="body"/>
          </p:nvPr>
        </p:nvSpPr>
        <p:spPr>
          <a:xfrm>
            <a:off x="6851800" y="2024750"/>
            <a:ext cx="2292300" cy="27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Illinois Central Railroad bridge and Kankakee River dam; view is to southeast from Washington Avenue and River Street. </a:t>
            </a:r>
            <a:r>
              <a:rPr lang="en" sz="2000">
                <a:solidFill>
                  <a:schemeClr val="dk1"/>
                </a:solidFill>
              </a:rPr>
              <a:t>c</a:t>
            </a:r>
            <a:r>
              <a:rPr lang="en" sz="2000">
                <a:solidFill>
                  <a:schemeClr val="dk1"/>
                </a:solidFill>
              </a:rPr>
              <a:t>. </a:t>
            </a:r>
            <a:r>
              <a:rPr lang="en" sz="2000">
                <a:solidFill>
                  <a:schemeClr val="dk1"/>
                </a:solidFill>
              </a:rPr>
              <a:t>1953.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89" name="Google Shape;89;p18" title="DamIllinoisCentralRRBridge1953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10" y="0"/>
            <a:ext cx="654007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0" y="3925300"/>
            <a:ext cx="9144000" cy="90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Altorf Mill, located NW of Bourbonnais near the State Park, on the Kankakee River (left). 1900.</a:t>
            </a:r>
            <a:endParaRPr sz="2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The Lenfesty Milling Company, Waldron (now Aroma Park)(right). 1900.</a:t>
            </a:r>
            <a:endParaRPr sz="2000">
              <a:solidFill>
                <a:srgbClr val="000000"/>
              </a:solidFill>
            </a:endParaRPr>
          </a:p>
        </p:txBody>
      </p:sp>
      <p:sp>
        <p:nvSpPr>
          <p:cNvPr id="95" name="Google Shape;95;p19"/>
          <p:cNvSpPr txBox="1"/>
          <p:nvPr/>
        </p:nvSpPr>
        <p:spPr>
          <a:xfrm>
            <a:off x="2120550" y="0"/>
            <a:ext cx="49029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Oswald"/>
                <a:ea typeface="Oswald"/>
                <a:cs typeface="Oswald"/>
                <a:sym typeface="Oswald"/>
              </a:rPr>
              <a:t>Power up! Mills along the Kankakee River</a:t>
            </a:r>
            <a:endParaRPr sz="25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96" name="Google Shape;96;p19" title="AltorfMillBourbonnais1900s.JPEG"/>
          <p:cNvPicPr preferRelativeResize="0"/>
          <p:nvPr/>
        </p:nvPicPr>
        <p:blipFill rotWithShape="1">
          <a:blip r:embed="rId3">
            <a:alphaModFix/>
          </a:blip>
          <a:srcRect b="19062" l="16142" r="0" t="9056"/>
          <a:stretch/>
        </p:blipFill>
        <p:spPr>
          <a:xfrm>
            <a:off x="359875" y="569400"/>
            <a:ext cx="3849425" cy="335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9" title="LenfestyMillingAromaPark1900.jpg"/>
          <p:cNvPicPr preferRelativeResize="0"/>
          <p:nvPr/>
        </p:nvPicPr>
        <p:blipFill rotWithShape="1">
          <a:blip r:embed="rId4">
            <a:alphaModFix/>
          </a:blip>
          <a:srcRect b="12861" l="2931" r="0" t="0"/>
          <a:stretch/>
        </p:blipFill>
        <p:spPr>
          <a:xfrm>
            <a:off x="4406188" y="569400"/>
            <a:ext cx="4737813" cy="3355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idx="1" type="body"/>
          </p:nvPr>
        </p:nvSpPr>
        <p:spPr>
          <a:xfrm>
            <a:off x="0" y="4045625"/>
            <a:ext cx="4572000" cy="84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Brown's Cider Mill. Momence (right). </a:t>
            </a:r>
            <a:br>
              <a:rPr lang="en" sz="2000">
                <a:solidFill>
                  <a:srgbClr val="000000"/>
                </a:solidFill>
              </a:rPr>
            </a:br>
            <a:r>
              <a:rPr lang="en" sz="2000">
                <a:solidFill>
                  <a:srgbClr val="000000"/>
                </a:solidFill>
              </a:rPr>
              <a:t>c</a:t>
            </a:r>
            <a:r>
              <a:rPr lang="en" sz="2000">
                <a:solidFill>
                  <a:srgbClr val="000000"/>
                </a:solidFill>
              </a:rPr>
              <a:t>. 1920s.</a:t>
            </a:r>
            <a:endParaRPr sz="2000">
              <a:solidFill>
                <a:srgbClr val="000000"/>
              </a:solidFill>
            </a:endParaRPr>
          </a:p>
        </p:txBody>
      </p:sp>
      <p:pic>
        <p:nvPicPr>
          <p:cNvPr id="103" name="Google Shape;103;p20" title="McGrewFlourMill1910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098376" cy="280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0" title="BrownCiderMillMomence1920.jpg"/>
          <p:cNvPicPr preferRelativeResize="0"/>
          <p:nvPr/>
        </p:nvPicPr>
        <p:blipFill rotWithShape="1">
          <a:blip r:embed="rId4">
            <a:alphaModFix/>
          </a:blip>
          <a:srcRect b="0" l="0" r="2286" t="0"/>
          <a:stretch/>
        </p:blipFill>
        <p:spPr>
          <a:xfrm>
            <a:off x="4651650" y="2090475"/>
            <a:ext cx="4492226" cy="3053024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0"/>
          <p:cNvSpPr txBox="1"/>
          <p:nvPr/>
        </p:nvSpPr>
        <p:spPr>
          <a:xfrm>
            <a:off x="5098375" y="0"/>
            <a:ext cx="40455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McGrew's Flour Mill (left), north bank of Kankakee River at West Avenue. Built by millers Durham, Dean &amp; Dixon in late 1850s; purchased/operated by James McGrew. Demolished in 1950.</a:t>
            </a:r>
            <a:endParaRPr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0" y="3793900"/>
            <a:ext cx="5782500" cy="128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Standing in the Kankakee River near what is now Turnberry Subdivision. </a:t>
            </a:r>
            <a:r>
              <a:rPr lang="en">
                <a:solidFill>
                  <a:srgbClr val="000000"/>
                </a:solidFill>
              </a:rPr>
              <a:t>c</a:t>
            </a:r>
            <a:r>
              <a:rPr lang="en">
                <a:solidFill>
                  <a:srgbClr val="000000"/>
                </a:solidFill>
              </a:rPr>
              <a:t>. 1900.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000000"/>
                </a:solidFill>
              </a:rPr>
              <a:t>Unidentified young woman wading across Rock Creek, Bourbonnais Township. </a:t>
            </a:r>
            <a:r>
              <a:rPr lang="en">
                <a:solidFill>
                  <a:srgbClr val="000000"/>
                </a:solidFill>
              </a:rPr>
              <a:t>c</a:t>
            </a:r>
            <a:r>
              <a:rPr lang="en">
                <a:solidFill>
                  <a:srgbClr val="000000"/>
                </a:solidFill>
              </a:rPr>
              <a:t>.  late 1800s.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11" name="Google Shape;111;p21"/>
          <p:cNvSpPr txBox="1"/>
          <p:nvPr/>
        </p:nvSpPr>
        <p:spPr>
          <a:xfrm>
            <a:off x="2549250" y="0"/>
            <a:ext cx="40455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Oswald"/>
                <a:ea typeface="Oswald"/>
                <a:cs typeface="Oswald"/>
                <a:sym typeface="Oswald"/>
              </a:rPr>
              <a:t>Recreation on the Kankakee River</a:t>
            </a:r>
            <a:endParaRPr sz="25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12" name="Google Shape;112;p21" title="GirlWadingRockCreek1890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8979" y="569400"/>
            <a:ext cx="3485021" cy="457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1" title="SchneiderFamilyRiver1900.jpg"/>
          <p:cNvPicPr preferRelativeResize="0"/>
          <p:nvPr/>
        </p:nvPicPr>
        <p:blipFill rotWithShape="1">
          <a:blip r:embed="rId4">
            <a:alphaModFix/>
          </a:blip>
          <a:srcRect b="0" l="0" r="0" t="25439"/>
          <a:stretch/>
        </p:blipFill>
        <p:spPr>
          <a:xfrm>
            <a:off x="0" y="569400"/>
            <a:ext cx="5564600" cy="3284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