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Oswald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Oswald-bold.fntdata"/><Relationship Id="rId6" Type="http://schemas.openxmlformats.org/officeDocument/2006/relationships/slide" Target="slides/slide1.xml"/><Relationship Id="rId18" Type="http://schemas.openxmlformats.org/officeDocument/2006/relationships/font" Target="fonts/Oswald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7a9ce9eff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7a9ce9eff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3cfc0f504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3cfc0f50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3cfc0f504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3cfc0f504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67a9ce9eff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67a9ce9ef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7a9ce9eff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7a9ce9ef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67a9ce9eff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67a9ce9ef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67a9ce9ef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67a9ce9ef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67a9ce9eff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67a9ce9eff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67a9ce9eff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67a9ce9eff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7a9ce9eff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7a9ce9ef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67a9ce9eff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67a9ce9ef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g"/><Relationship Id="rId4" Type="http://schemas.openxmlformats.org/officeDocument/2006/relationships/image" Target="../media/image22.jpg"/><Relationship Id="rId5" Type="http://schemas.openxmlformats.org/officeDocument/2006/relationships/image" Target="../media/image5.jpg"/><Relationship Id="rId6" Type="http://schemas.openxmlformats.org/officeDocument/2006/relationships/image" Target="../media/image2.jpg"/><Relationship Id="rId7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10.jpg"/><Relationship Id="rId5" Type="http://schemas.openxmlformats.org/officeDocument/2006/relationships/image" Target="../media/image19.jpg"/><Relationship Id="rId6" Type="http://schemas.openxmlformats.org/officeDocument/2006/relationships/image" Target="../media/image3.jpg"/><Relationship Id="rId7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jpg"/><Relationship Id="rId4" Type="http://schemas.openxmlformats.org/officeDocument/2006/relationships/image" Target="../media/image4.jpg"/><Relationship Id="rId5" Type="http://schemas.openxmlformats.org/officeDocument/2006/relationships/image" Target="../media/image7.jpg"/><Relationship Id="rId6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7.jpg"/><Relationship Id="rId5" Type="http://schemas.openxmlformats.org/officeDocument/2006/relationships/image" Target="../media/image16.jpg"/><Relationship Id="rId6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14.jpg"/><Relationship Id="rId5" Type="http://schemas.openxmlformats.org/officeDocument/2006/relationships/image" Target="../media/image3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jpg"/><Relationship Id="rId4" Type="http://schemas.openxmlformats.org/officeDocument/2006/relationships/image" Target="../media/image25.jpg"/><Relationship Id="rId5" Type="http://schemas.openxmlformats.org/officeDocument/2006/relationships/image" Target="../media/image20.jpg"/><Relationship Id="rId6" Type="http://schemas.openxmlformats.org/officeDocument/2006/relationships/image" Target="../media/image3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23.jpg"/><Relationship Id="rId6" Type="http://schemas.openxmlformats.org/officeDocument/2006/relationships/image" Target="../media/image24.jpg"/><Relationship Id="rId7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135375"/>
            <a:ext cx="8520600" cy="932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>
                <a:latin typeface="Oswald"/>
                <a:ea typeface="Oswald"/>
                <a:cs typeface="Oswald"/>
                <a:sym typeface="Oswald"/>
              </a:rPr>
              <a:t>Getting Elected - Advertise!</a:t>
            </a:r>
            <a:endParaRPr sz="44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766575"/>
            <a:ext cx="8520600" cy="111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Election </a:t>
            </a:r>
            <a:r>
              <a:rPr lang="en"/>
              <a:t>paraphernalia</a:t>
            </a:r>
            <a:r>
              <a:rPr lang="en"/>
              <a:t> from the collection of the </a:t>
            </a:r>
            <a:r>
              <a:rPr lang="en"/>
              <a:t>Kankakee</a:t>
            </a:r>
            <a:r>
              <a:rPr lang="en"/>
              <a:t> County Museum</a:t>
            </a:r>
            <a:endParaRPr/>
          </a:p>
        </p:txBody>
      </p:sp>
      <p:pic>
        <p:nvPicPr>
          <p:cNvPr id="56" name="Google Shape;56;p13" title="ElectionReturnsRepublicans1976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7765" y="1067475"/>
            <a:ext cx="3688462" cy="2699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For consideration…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Buttons and pins, billboards, bumper stickers, television ads, and so on. What grabs you? Are you taken in by any of these strategies, and if so, which forms?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Or, are you generally turned off by elections/electioneering? If buttons, etc. aren’t your thing, then how do you find out about candidates or causes?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Advertising strategies employ the ideas of “product, price, promotion, place, and people”. Discuss how each of the “5 Ps” relates to campaigning for office and/or the passage of referenda. 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For consideration (continued)…</a:t>
            </a:r>
            <a:endParaRPr/>
          </a:p>
        </p:txBody>
      </p:sp>
      <p:sp>
        <p:nvSpPr>
          <p:cNvPr id="146" name="Google Shape;146;p23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Think about the state of Illinois (consult a map on your screen if necessary). How would you characterize the state economically and demographically? Are there generalizations you could make regarding either?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Go back to some of the artifacts previously viewed. Are there certain initiatives that would “play well” in some places but not others? Generalize what you’re thinking.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Now take those thoughts to television and/or radio ads. Detail issues in the various parts of the state, and delivery based on the demographics you discussed above.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For consideration (concluded)…</a:t>
            </a:r>
            <a:endParaRPr/>
          </a:p>
        </p:txBody>
      </p:sp>
      <p:sp>
        <p:nvSpPr>
          <p:cNvPr id="152" name="Google Shape;152;p24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You’ve thought of issues impacting different peoples in different parts of Illinois - is it possible that a candidate would campaign in some parts of the state on issues that run contrary to the interests of a different part of the state? Postulate some examples.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Is any one candidate going to please every voter? Continuing your discussion of the issues you’ve identified, where might a candidate have to compromise? Approach this adage: “In attempting to please everyone, you end up pleasing no one.”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0" y="0"/>
            <a:ext cx="914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Welcome to the campaign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Whether trying to get the word out about a cause, public initiative, or election to a public service position, campaigning is omnipresent. Name recognition, </a:t>
            </a:r>
            <a:r>
              <a:rPr lang="en" sz="2500">
                <a:solidFill>
                  <a:srgbClr val="000000"/>
                </a:solidFill>
              </a:rPr>
              <a:t>promotion</a:t>
            </a:r>
            <a:r>
              <a:rPr lang="en" sz="2500">
                <a:solidFill>
                  <a:srgbClr val="000000"/>
                </a:solidFill>
              </a:rPr>
              <a:t> of a position or stance, and distinguishing oneself from an opponent are ages old necessities of running a successful campaign and rallying public opinion for support.</a:t>
            </a:r>
            <a:endParaRPr sz="2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What follows are examples of past Kankakee-area campaigns. 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Local candidates/elections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9" name="Google Shape;69;p15" title="BruceClarkCountyClerkButtons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" y="685300"/>
            <a:ext cx="4276725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 title="HankWilliamsCityClerk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7325" y="2930725"/>
            <a:ext cx="1981200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 title="DanPhillipsCircuitClerkDemocrat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57663" y="0"/>
            <a:ext cx="3114675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 title="KrizanSheriffK3CountyButton.JPE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86200" y="2038350"/>
            <a:ext cx="3486150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 title="OdenealAldermanDemocrat.JPE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86550" y="1213938"/>
            <a:ext cx="2457450" cy="250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Keychains, etc.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 title="KinkadeAldermanNailFiles1975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225" y="3609175"/>
            <a:ext cx="4572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 title="KinkadeAldermanJarOpener1975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91369" y="69173"/>
            <a:ext cx="3132306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 title="TomMaassSheriffKeychain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688" y="572700"/>
            <a:ext cx="2466975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 title="JamesRyanCoronerKeychain.JPE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23188" y="2303725"/>
            <a:ext cx="3800475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 title="AnitaGrantCircuitClerkKeychain.JPE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67350" y="159425"/>
            <a:ext cx="2057400" cy="281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National elections</a:t>
            </a:r>
            <a:endParaRPr/>
          </a:p>
        </p:txBody>
      </p:sp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7" title="JohnGlennPresident1984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6075" y="307082"/>
            <a:ext cx="2642230" cy="271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 title="RonaldReaganButton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050" y="2200160"/>
            <a:ext cx="2497825" cy="279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 title="PaulSimonSenateDemocrat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2555" y="2098192"/>
            <a:ext cx="2996650" cy="299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 title="DukakisBentsenButton1988.JPE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85538" y="190500"/>
            <a:ext cx="2409825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Governor Len Small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00" name="Google Shape;10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8" title="LenSmallPostcard1932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66750"/>
            <a:ext cx="7315200" cy="44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8" title="LenSmallCampaignPoster1936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36830" y="135375"/>
            <a:ext cx="2933574" cy="29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 title="SmallGovernorPoster1912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51225" y="933350"/>
            <a:ext cx="2858743" cy="3854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8" title="LenSmallFarmBureau.JPE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36824" y="3113201"/>
            <a:ext cx="2933574" cy="2040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Governor Samuel Shapiro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0" name="Google Shape;110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19" title="LargeSign1960ElectionChicago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1763" y="579425"/>
            <a:ext cx="6372225" cy="456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 title="ShapiroGovernorBumperSticker1968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300" y="648970"/>
            <a:ext cx="4224950" cy="114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 title="ShapiroGovernor1968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1348" y="1955125"/>
            <a:ext cx="1883700" cy="306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The Ryan Family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9" name="Google Shape;11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0" title="RyanLtGovFan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6424" y="0"/>
            <a:ext cx="31083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0" title="RyanSecStWristwatch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94088" y="105275"/>
            <a:ext cx="2143125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0" title="GeorgeRyanStateRepMatchbook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150" y="637675"/>
            <a:ext cx="2514600" cy="30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 title="TomRyanMayorMatchbook.JPE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78813" y="2347150"/>
            <a:ext cx="2314575" cy="27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Governor George Ryan</a:t>
            </a:r>
            <a:endParaRPr/>
          </a:p>
        </p:txBody>
      </p:sp>
      <p:sp>
        <p:nvSpPr>
          <p:cNvPr id="129" name="Google Shape;129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0" name="Google Shape;130;p21" title="GeorgeRyan1980Pins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3275" y="2769013"/>
            <a:ext cx="3200400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 title="GeorgeRyanStatePins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4213" y="137113"/>
            <a:ext cx="3648075" cy="273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1" title="RyanLTGovButtons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4675" y="642163"/>
            <a:ext cx="432435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1" title="SupportRyanButton.JPE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31622" y="2502147"/>
            <a:ext cx="2710625" cy="252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1" title="GovRyanILPin.JPE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0738" y="2165675"/>
            <a:ext cx="2105025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