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5143500" cx="9144000"/>
  <p:notesSz cx="6858000" cy="9144000"/>
  <p:embeddedFontLst>
    <p:embeddedFont>
      <p:font typeface="Roboto"/>
      <p:regular r:id="rId24"/>
      <p:bold r:id="rId25"/>
      <p:italic r:id="rId26"/>
      <p:boldItalic r:id="rId27"/>
    </p:embeddedFont>
    <p:embeddedFont>
      <p:font typeface="Oswald"/>
      <p:regular r:id="rId28"/>
      <p:bold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Roboto-regular.fntdata"/><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oboto-italic.fntdata"/><Relationship Id="rId25" Type="http://schemas.openxmlformats.org/officeDocument/2006/relationships/font" Target="fonts/Roboto-bold.fntdata"/><Relationship Id="rId28" Type="http://schemas.openxmlformats.org/officeDocument/2006/relationships/font" Target="fonts/Oswald-regular.fntdata"/><Relationship Id="rId27" Type="http://schemas.openxmlformats.org/officeDocument/2006/relationships/font" Target="fonts/Roboto-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swald-bold.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3d6e1bc097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3d6e1bc097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3d6e1bc097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33d6e1bc097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3d6e1bc09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3d6e1bc09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3d6e1bc097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3d6e1bc097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3d6e1bc097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3d6e1bc097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6d7a419ab5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6d7a419ab5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6d7a419ab5_1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36d7a419ab5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6d7a419ab5_1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6d7a419ab5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6d7a419ab5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6d7a419ab5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33d6e1bc097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33d6e1bc09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3d6e1bc09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3d6e1bc09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3d6e1bc097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3d6e1bc097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33d6e1bc097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33d6e1bc09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6d7a419ab5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36d7a419ab5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36d7a419ab5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36d7a419ab5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3d6e1bc097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33d6e1bc097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3d6e1bc097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33d6e1bc097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5.jpg"/><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1.jpg"/><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jpg"/><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0.jpg"/><Relationship Id="rId4" Type="http://schemas.openxmlformats.org/officeDocument/2006/relationships/image" Target="../media/image26.jpg"/><Relationship Id="rId5" Type="http://schemas.openxmlformats.org/officeDocument/2006/relationships/image" Target="../media/image2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1.jpg"/><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9.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8.jp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2.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12.jpg"/><Relationship Id="rId5"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7.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18717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400">
                <a:solidFill>
                  <a:srgbClr val="000000"/>
                </a:solidFill>
                <a:latin typeface="Oswald"/>
                <a:ea typeface="Oswald"/>
                <a:cs typeface="Oswald"/>
                <a:sym typeface="Oswald"/>
              </a:rPr>
              <a:t>Workin' for a Living</a:t>
            </a:r>
            <a:endParaRPr sz="4400">
              <a:solidFill>
                <a:srgbClr val="000000"/>
              </a:solidFill>
              <a:latin typeface="Oswald"/>
              <a:ea typeface="Oswald"/>
              <a:cs typeface="Oswald"/>
              <a:sym typeface="Oswald"/>
            </a:endParaRPr>
          </a:p>
        </p:txBody>
      </p:sp>
      <p:sp>
        <p:nvSpPr>
          <p:cNvPr id="55" name="Google Shape;55;p13"/>
          <p:cNvSpPr txBox="1"/>
          <p:nvPr/>
        </p:nvSpPr>
        <p:spPr>
          <a:xfrm>
            <a:off x="157950" y="3642900"/>
            <a:ext cx="8828100" cy="1500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800"/>
              </a:spcBef>
              <a:spcAft>
                <a:spcPts val="0"/>
              </a:spcAft>
              <a:buNone/>
            </a:pPr>
            <a:r>
              <a:rPr lang="en" sz="2000">
                <a:solidFill>
                  <a:schemeClr val="dk2"/>
                </a:solidFill>
              </a:rPr>
              <a:t>"We were all of us cogs in a great machine which sometimes rolled forward, nobody knew where, sometimes backwards, nobody knew why." </a:t>
            </a:r>
            <a:endParaRPr sz="2000">
              <a:solidFill>
                <a:schemeClr val="dk2"/>
              </a:solidFill>
            </a:endParaRPr>
          </a:p>
          <a:p>
            <a:pPr indent="0" lvl="0" marL="0" rtl="0" algn="r">
              <a:lnSpc>
                <a:spcPct val="100000"/>
              </a:lnSpc>
              <a:spcBef>
                <a:spcPts val="2100"/>
              </a:spcBef>
              <a:spcAft>
                <a:spcPts val="2100"/>
              </a:spcAft>
              <a:buNone/>
            </a:pPr>
            <a:r>
              <a:rPr lang="en" sz="2000">
                <a:solidFill>
                  <a:schemeClr val="dk2"/>
                </a:solidFill>
              </a:rPr>
              <a:t>-Ernst Toller, German playwright, poet, and pacifist</a:t>
            </a:r>
            <a:r>
              <a:rPr lang="en" sz="2800">
                <a:solidFill>
                  <a:schemeClr val="dk2"/>
                </a:solidFill>
              </a:rPr>
              <a:t> </a:t>
            </a:r>
            <a:endParaRPr sz="1800">
              <a:solidFill>
                <a:schemeClr val="dk2"/>
              </a:solidFill>
            </a:endParaRPr>
          </a:p>
        </p:txBody>
      </p:sp>
      <p:pic>
        <p:nvPicPr>
          <p:cNvPr id="56" name="Google Shape;56;p13" title="FactoryWorkers1948.jpg"/>
          <p:cNvPicPr preferRelativeResize="0"/>
          <p:nvPr/>
        </p:nvPicPr>
        <p:blipFill>
          <a:blip r:embed="rId3">
            <a:alphaModFix/>
          </a:blip>
          <a:stretch>
            <a:fillRect/>
          </a:stretch>
        </p:blipFill>
        <p:spPr>
          <a:xfrm>
            <a:off x="2917247" y="979775"/>
            <a:ext cx="3309504" cy="26631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22" name="Shape 122"/>
        <p:cNvGrpSpPr/>
        <p:nvPr/>
      </p:nvGrpSpPr>
      <p:grpSpPr>
        <a:xfrm>
          <a:off x="0" y="0"/>
          <a:ext cx="0" cy="0"/>
          <a:chOff x="0" y="0"/>
          <a:chExt cx="0" cy="0"/>
        </a:xfrm>
      </p:grpSpPr>
      <p:sp>
        <p:nvSpPr>
          <p:cNvPr id="123" name="Google Shape;123;p22"/>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Utility Work</a:t>
            </a:r>
            <a:endParaRPr>
              <a:latin typeface="Oswald"/>
              <a:ea typeface="Oswald"/>
              <a:cs typeface="Oswald"/>
              <a:sym typeface="Oswald"/>
            </a:endParaRPr>
          </a:p>
        </p:txBody>
      </p:sp>
      <p:sp>
        <p:nvSpPr>
          <p:cNvPr id="124" name="Google Shape;124;p22"/>
          <p:cNvSpPr txBox="1"/>
          <p:nvPr>
            <p:ph idx="1" type="body"/>
          </p:nvPr>
        </p:nvSpPr>
        <p:spPr>
          <a:xfrm>
            <a:off x="0" y="497500"/>
            <a:ext cx="5730000" cy="1571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solidFill>
                  <a:schemeClr val="dk1"/>
                </a:solidFill>
              </a:rPr>
              <a:t>Shidler Construction Company, removing the brick paving on Court Street, Kankakee (below). </a:t>
            </a:r>
            <a:r>
              <a:rPr lang="en">
                <a:solidFill>
                  <a:schemeClr val="dk1"/>
                </a:solidFill>
              </a:rPr>
              <a:t>c</a:t>
            </a:r>
            <a:r>
              <a:rPr lang="en">
                <a:solidFill>
                  <a:schemeClr val="dk1"/>
                </a:solidFill>
              </a:rPr>
              <a:t>. 1930.</a:t>
            </a:r>
            <a:endParaRPr>
              <a:solidFill>
                <a:schemeClr val="dk1"/>
              </a:solidFill>
            </a:endParaRPr>
          </a:p>
          <a:p>
            <a:pPr indent="0" lvl="0" marL="0" rtl="0" algn="l">
              <a:lnSpc>
                <a:spcPct val="100000"/>
              </a:lnSpc>
              <a:spcBef>
                <a:spcPts val="1200"/>
              </a:spcBef>
              <a:spcAft>
                <a:spcPts val="1200"/>
              </a:spcAft>
              <a:buNone/>
            </a:pPr>
            <a:r>
              <a:rPr lang="en">
                <a:solidFill>
                  <a:schemeClr val="dk1"/>
                </a:solidFill>
              </a:rPr>
              <a:t>The first homes in Kankakee were connected to a Community Antenna TV (CATV) system (right). </a:t>
            </a:r>
            <a:r>
              <a:rPr lang="en">
                <a:solidFill>
                  <a:schemeClr val="dk1"/>
                </a:solidFill>
              </a:rPr>
              <a:t>August 30 1966.</a:t>
            </a:r>
            <a:endParaRPr>
              <a:solidFill>
                <a:schemeClr val="dk1"/>
              </a:solidFill>
            </a:endParaRPr>
          </a:p>
        </p:txBody>
      </p:sp>
      <p:pic>
        <p:nvPicPr>
          <p:cNvPr id="125" name="Google Shape;125;p22" title="Lineman1966.jpg"/>
          <p:cNvPicPr preferRelativeResize="0"/>
          <p:nvPr/>
        </p:nvPicPr>
        <p:blipFill>
          <a:blip r:embed="rId3">
            <a:alphaModFix/>
          </a:blip>
          <a:stretch>
            <a:fillRect/>
          </a:stretch>
        </p:blipFill>
        <p:spPr>
          <a:xfrm>
            <a:off x="5730000" y="275066"/>
            <a:ext cx="3413975" cy="4409733"/>
          </a:xfrm>
          <a:prstGeom prst="rect">
            <a:avLst/>
          </a:prstGeom>
          <a:noFill/>
          <a:ln>
            <a:noFill/>
          </a:ln>
        </p:spPr>
      </p:pic>
      <p:pic>
        <p:nvPicPr>
          <p:cNvPr id="126" name="Google Shape;126;p22" title="PavingCourtStreet1930s.jpg"/>
          <p:cNvPicPr preferRelativeResize="0"/>
          <p:nvPr/>
        </p:nvPicPr>
        <p:blipFill rotWithShape="1">
          <a:blip r:embed="rId4">
            <a:alphaModFix/>
          </a:blip>
          <a:srcRect b="3540" l="4503" r="2646" t="0"/>
          <a:stretch/>
        </p:blipFill>
        <p:spPr>
          <a:xfrm>
            <a:off x="323550" y="2148425"/>
            <a:ext cx="5082899" cy="2995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30" name="Shape 130"/>
        <p:cNvGrpSpPr/>
        <p:nvPr/>
      </p:nvGrpSpPr>
      <p:grpSpPr>
        <a:xfrm>
          <a:off x="0" y="0"/>
          <a:ext cx="0" cy="0"/>
          <a:chOff x="0" y="0"/>
          <a:chExt cx="0" cy="0"/>
        </a:xfrm>
      </p:grpSpPr>
      <p:sp>
        <p:nvSpPr>
          <p:cNvPr id="131" name="Google Shape;131;p23"/>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Drivers</a:t>
            </a:r>
            <a:endParaRPr>
              <a:latin typeface="Oswald"/>
              <a:ea typeface="Oswald"/>
              <a:cs typeface="Oswald"/>
              <a:sym typeface="Oswald"/>
            </a:endParaRPr>
          </a:p>
        </p:txBody>
      </p:sp>
      <p:sp>
        <p:nvSpPr>
          <p:cNvPr id="132" name="Google Shape;132;p23"/>
          <p:cNvSpPr txBox="1"/>
          <p:nvPr>
            <p:ph idx="1" type="body"/>
          </p:nvPr>
        </p:nvSpPr>
        <p:spPr>
          <a:xfrm>
            <a:off x="4572000" y="3083100"/>
            <a:ext cx="4572000" cy="2060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2000">
                <a:solidFill>
                  <a:srgbClr val="000000"/>
                </a:solidFill>
              </a:rPr>
              <a:t>N.H.D.V.S. Ambulance (National Home for Disabled Veteran Soldiers), Kankakee (above). </a:t>
            </a:r>
            <a:r>
              <a:rPr lang="en" sz="2000">
                <a:solidFill>
                  <a:srgbClr val="000000"/>
                </a:solidFill>
              </a:rPr>
              <a:t>c</a:t>
            </a:r>
            <a:r>
              <a:rPr lang="en" sz="2000">
                <a:solidFill>
                  <a:srgbClr val="000000"/>
                </a:solidFill>
              </a:rPr>
              <a:t>. 1930.</a:t>
            </a:r>
            <a:endParaRPr sz="2000">
              <a:solidFill>
                <a:srgbClr val="000000"/>
              </a:solidFill>
            </a:endParaRPr>
          </a:p>
          <a:p>
            <a:pPr indent="0" lvl="0" marL="0" rtl="0" algn="l">
              <a:lnSpc>
                <a:spcPct val="100000"/>
              </a:lnSpc>
              <a:spcBef>
                <a:spcPts val="1200"/>
              </a:spcBef>
              <a:spcAft>
                <a:spcPts val="1200"/>
              </a:spcAft>
              <a:buNone/>
            </a:pPr>
            <a:r>
              <a:rPr lang="en" sz="2000">
                <a:solidFill>
                  <a:srgbClr val="000000"/>
                </a:solidFill>
              </a:rPr>
              <a:t>Yellow Cab drivers outside the Grand Hotel taxi office/waiting room, Kankakee (left). c. late 1930s.</a:t>
            </a:r>
            <a:endParaRPr sz="2000">
              <a:solidFill>
                <a:srgbClr val="000000"/>
              </a:solidFill>
            </a:endParaRPr>
          </a:p>
        </p:txBody>
      </p:sp>
      <p:pic>
        <p:nvPicPr>
          <p:cNvPr id="133" name="Google Shape;133;p23" title="TaxiDrivers1930s.jpg"/>
          <p:cNvPicPr preferRelativeResize="0"/>
          <p:nvPr/>
        </p:nvPicPr>
        <p:blipFill rotWithShape="1">
          <a:blip r:embed="rId3">
            <a:alphaModFix/>
          </a:blip>
          <a:srcRect b="14614" l="1390" r="0" t="2631"/>
          <a:stretch/>
        </p:blipFill>
        <p:spPr>
          <a:xfrm>
            <a:off x="0" y="2406002"/>
            <a:ext cx="4572000" cy="2737498"/>
          </a:xfrm>
          <a:prstGeom prst="rect">
            <a:avLst/>
          </a:prstGeom>
          <a:noFill/>
          <a:ln>
            <a:noFill/>
          </a:ln>
        </p:spPr>
      </p:pic>
      <p:pic>
        <p:nvPicPr>
          <p:cNvPr id="134" name="Google Shape;134;p23" title="NHDVSAmbulance1920s.jpg"/>
          <p:cNvPicPr preferRelativeResize="0"/>
          <p:nvPr/>
        </p:nvPicPr>
        <p:blipFill rotWithShape="1">
          <a:blip r:embed="rId4">
            <a:alphaModFix/>
          </a:blip>
          <a:srcRect b="5260" l="5795" r="4767" t="5269"/>
          <a:stretch/>
        </p:blipFill>
        <p:spPr>
          <a:xfrm>
            <a:off x="4213300" y="0"/>
            <a:ext cx="4930700" cy="3083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38" name="Shape 138"/>
        <p:cNvGrpSpPr/>
        <p:nvPr/>
      </p:nvGrpSpPr>
      <p:grpSpPr>
        <a:xfrm>
          <a:off x="0" y="0"/>
          <a:ext cx="0" cy="0"/>
          <a:chOff x="0" y="0"/>
          <a:chExt cx="0" cy="0"/>
        </a:xfrm>
      </p:grpSpPr>
      <p:sp>
        <p:nvSpPr>
          <p:cNvPr id="139" name="Google Shape;139;p24"/>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Media</a:t>
            </a:r>
            <a:endParaRPr>
              <a:latin typeface="Oswald"/>
              <a:ea typeface="Oswald"/>
              <a:cs typeface="Oswald"/>
              <a:sym typeface="Oswald"/>
            </a:endParaRPr>
          </a:p>
        </p:txBody>
      </p:sp>
      <p:sp>
        <p:nvSpPr>
          <p:cNvPr id="140" name="Google Shape;140;p24"/>
          <p:cNvSpPr txBox="1"/>
          <p:nvPr>
            <p:ph idx="1" type="body"/>
          </p:nvPr>
        </p:nvSpPr>
        <p:spPr>
          <a:xfrm>
            <a:off x="0" y="3895225"/>
            <a:ext cx="9144000" cy="1338600"/>
          </a:xfrm>
          <a:prstGeom prst="rect">
            <a:avLst/>
          </a:prstGeom>
        </p:spPr>
        <p:txBody>
          <a:bodyPr anchorCtr="0" anchor="t" bIns="91425" lIns="91425" spcFirstLastPara="1" rIns="91425" wrap="square" tIns="91425">
            <a:normAutofit/>
          </a:bodyPr>
          <a:lstStyle/>
          <a:p>
            <a:pPr indent="0" lvl="0" marL="0" rtl="0" algn="l">
              <a:lnSpc>
                <a:spcPct val="80000"/>
              </a:lnSpc>
              <a:spcBef>
                <a:spcPts val="0"/>
              </a:spcBef>
              <a:spcAft>
                <a:spcPts val="1200"/>
              </a:spcAft>
              <a:buNone/>
            </a:pPr>
            <a:r>
              <a:rPr lang="en">
                <a:solidFill>
                  <a:srgbClr val="000000"/>
                </a:solidFill>
              </a:rPr>
              <a:t>Kankakee Daily Journal workers, </a:t>
            </a:r>
            <a:r>
              <a:rPr lang="en">
                <a:solidFill>
                  <a:srgbClr val="000000"/>
                </a:solidFill>
              </a:rPr>
              <a:t>William Diggle, Leon Amiot, and Paul Shriner with newspaper press, Kankakee (above left). </a:t>
            </a:r>
            <a:r>
              <a:rPr lang="en">
                <a:solidFill>
                  <a:srgbClr val="000000"/>
                </a:solidFill>
              </a:rPr>
              <a:t>c. 1940s.</a:t>
            </a:r>
            <a:br>
              <a:rPr lang="en">
                <a:solidFill>
                  <a:srgbClr val="000000"/>
                </a:solidFill>
              </a:rPr>
            </a:br>
            <a:br>
              <a:rPr lang="en">
                <a:solidFill>
                  <a:srgbClr val="000000"/>
                </a:solidFill>
              </a:rPr>
            </a:br>
            <a:r>
              <a:rPr lang="en">
                <a:solidFill>
                  <a:srgbClr val="000000"/>
                </a:solidFill>
              </a:rPr>
              <a:t>Russell Kamp, wearing a </a:t>
            </a:r>
            <a:r>
              <a:rPr i="1" lang="en">
                <a:solidFill>
                  <a:srgbClr val="000000"/>
                </a:solidFill>
              </a:rPr>
              <a:t>Daily Republican</a:t>
            </a:r>
            <a:r>
              <a:rPr lang="en">
                <a:solidFill>
                  <a:srgbClr val="000000"/>
                </a:solidFill>
              </a:rPr>
              <a:t> newspaper bag and displaying a copy of the day’s paper (above right). Kankakee. 1928.</a:t>
            </a:r>
            <a:endParaRPr>
              <a:solidFill>
                <a:srgbClr val="000000"/>
              </a:solidFill>
            </a:endParaRPr>
          </a:p>
        </p:txBody>
      </p:sp>
      <p:pic>
        <p:nvPicPr>
          <p:cNvPr id="141" name="Google Shape;141;p24" title="DailyJournalPrinters1940.jpg"/>
          <p:cNvPicPr preferRelativeResize="0"/>
          <p:nvPr/>
        </p:nvPicPr>
        <p:blipFill rotWithShape="1">
          <a:blip r:embed="rId3">
            <a:alphaModFix/>
          </a:blip>
          <a:srcRect b="0" l="0" r="3540" t="17252"/>
          <a:stretch/>
        </p:blipFill>
        <p:spPr>
          <a:xfrm>
            <a:off x="928800" y="120313"/>
            <a:ext cx="5417850" cy="3534275"/>
          </a:xfrm>
          <a:prstGeom prst="rect">
            <a:avLst/>
          </a:prstGeom>
          <a:noFill/>
          <a:ln>
            <a:noFill/>
          </a:ln>
        </p:spPr>
      </p:pic>
      <p:pic>
        <p:nvPicPr>
          <p:cNvPr id="142" name="Google Shape;142;p24" title="DailyRepublicanNewspaperBoy1928.jpg"/>
          <p:cNvPicPr preferRelativeResize="0"/>
          <p:nvPr/>
        </p:nvPicPr>
        <p:blipFill rotWithShape="1">
          <a:blip r:embed="rId4">
            <a:alphaModFix/>
          </a:blip>
          <a:srcRect b="3512" l="12135" r="9217" t="5263"/>
          <a:stretch/>
        </p:blipFill>
        <p:spPr>
          <a:xfrm>
            <a:off x="6545575" y="120325"/>
            <a:ext cx="2286726" cy="3774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46" name="Shape 146"/>
        <p:cNvGrpSpPr/>
        <p:nvPr/>
      </p:nvGrpSpPr>
      <p:grpSpPr>
        <a:xfrm>
          <a:off x="0" y="0"/>
          <a:ext cx="0" cy="0"/>
          <a:chOff x="0" y="0"/>
          <a:chExt cx="0" cy="0"/>
        </a:xfrm>
      </p:grpSpPr>
      <p:sp>
        <p:nvSpPr>
          <p:cNvPr id="147" name="Google Shape;147;p25"/>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Consumer services</a:t>
            </a:r>
            <a:endParaRPr>
              <a:latin typeface="Oswald"/>
              <a:ea typeface="Oswald"/>
              <a:cs typeface="Oswald"/>
              <a:sym typeface="Oswald"/>
            </a:endParaRPr>
          </a:p>
        </p:txBody>
      </p:sp>
      <p:sp>
        <p:nvSpPr>
          <p:cNvPr id="148" name="Google Shape;148;p25"/>
          <p:cNvSpPr txBox="1"/>
          <p:nvPr>
            <p:ph idx="1" type="body"/>
          </p:nvPr>
        </p:nvSpPr>
        <p:spPr>
          <a:xfrm>
            <a:off x="0" y="691825"/>
            <a:ext cx="4260300" cy="14889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1200"/>
              </a:spcAft>
              <a:buNone/>
            </a:pPr>
            <a:r>
              <a:rPr lang="en" sz="2000">
                <a:solidFill>
                  <a:srgbClr val="000000"/>
                </a:solidFill>
              </a:rPr>
              <a:t>Four unidentified dairy workers or milkmen with pails and milk cans (below). Likely Iroquois County. 1888.</a:t>
            </a:r>
            <a:endParaRPr sz="2000">
              <a:solidFill>
                <a:srgbClr val="000000"/>
              </a:solidFill>
            </a:endParaRPr>
          </a:p>
        </p:txBody>
      </p:sp>
      <p:pic>
        <p:nvPicPr>
          <p:cNvPr id="149" name="Google Shape;149;p25" title="BankTeller1956.jpg"/>
          <p:cNvPicPr preferRelativeResize="0"/>
          <p:nvPr/>
        </p:nvPicPr>
        <p:blipFill rotWithShape="1">
          <a:blip r:embed="rId3">
            <a:alphaModFix/>
          </a:blip>
          <a:srcRect b="0" l="3947" r="0" t="0"/>
          <a:stretch/>
        </p:blipFill>
        <p:spPr>
          <a:xfrm>
            <a:off x="4260275" y="0"/>
            <a:ext cx="2369124" cy="3083100"/>
          </a:xfrm>
          <a:prstGeom prst="rect">
            <a:avLst/>
          </a:prstGeom>
          <a:noFill/>
          <a:ln>
            <a:noFill/>
          </a:ln>
        </p:spPr>
      </p:pic>
      <p:pic>
        <p:nvPicPr>
          <p:cNvPr id="150" name="Google Shape;150;p25" title="Grocer1901.jpg"/>
          <p:cNvPicPr preferRelativeResize="0"/>
          <p:nvPr/>
        </p:nvPicPr>
        <p:blipFill rotWithShape="1">
          <a:blip r:embed="rId4">
            <a:alphaModFix/>
          </a:blip>
          <a:srcRect b="7604" l="0" r="0" t="0"/>
          <a:stretch/>
        </p:blipFill>
        <p:spPr>
          <a:xfrm>
            <a:off x="6836848" y="0"/>
            <a:ext cx="2126676" cy="3083101"/>
          </a:xfrm>
          <a:prstGeom prst="rect">
            <a:avLst/>
          </a:prstGeom>
          <a:noFill/>
          <a:ln>
            <a:noFill/>
          </a:ln>
        </p:spPr>
      </p:pic>
      <p:pic>
        <p:nvPicPr>
          <p:cNvPr id="151" name="Google Shape;151;p25" title="Milkmen1888.jpg"/>
          <p:cNvPicPr preferRelativeResize="0"/>
          <p:nvPr/>
        </p:nvPicPr>
        <p:blipFill rotWithShape="1">
          <a:blip r:embed="rId5">
            <a:alphaModFix/>
          </a:blip>
          <a:srcRect b="8930" l="14800" r="8828" t="9880"/>
          <a:stretch/>
        </p:blipFill>
        <p:spPr>
          <a:xfrm>
            <a:off x="0" y="2060400"/>
            <a:ext cx="4521085" cy="3083100"/>
          </a:xfrm>
          <a:prstGeom prst="rect">
            <a:avLst/>
          </a:prstGeom>
          <a:noFill/>
          <a:ln>
            <a:noFill/>
          </a:ln>
        </p:spPr>
      </p:pic>
      <p:sp>
        <p:nvSpPr>
          <p:cNvPr id="152" name="Google Shape;152;p25"/>
          <p:cNvSpPr txBox="1"/>
          <p:nvPr/>
        </p:nvSpPr>
        <p:spPr>
          <a:xfrm>
            <a:off x="4436625" y="3083100"/>
            <a:ext cx="47976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Unidentified man and bank teller, First Trust &amp; Savings Bank, Kankakee (above left). 1956.</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rPr lang="en" sz="2000">
                <a:solidFill>
                  <a:schemeClr val="dk1"/>
                </a:solidFill>
              </a:rPr>
              <a:t>G</a:t>
            </a:r>
            <a:r>
              <a:rPr lang="en" sz="2000">
                <a:solidFill>
                  <a:schemeClr val="dk1"/>
                </a:solidFill>
              </a:rPr>
              <a:t>rocer </a:t>
            </a:r>
            <a:r>
              <a:rPr lang="en" sz="2000"/>
              <a:t>August Ehrich, in his store on Court St., Kankakee (above right). 1901.</a:t>
            </a:r>
            <a:endParaRPr sz="20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56" name="Shape 156"/>
        <p:cNvGrpSpPr/>
        <p:nvPr/>
      </p:nvGrpSpPr>
      <p:grpSpPr>
        <a:xfrm>
          <a:off x="0" y="0"/>
          <a:ext cx="0" cy="0"/>
          <a:chOff x="0" y="0"/>
          <a:chExt cx="0" cy="0"/>
        </a:xfrm>
      </p:grpSpPr>
      <p:sp>
        <p:nvSpPr>
          <p:cNvPr id="157" name="Google Shape;157;p26"/>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Unskilled l</a:t>
            </a:r>
            <a:r>
              <a:rPr lang="en">
                <a:latin typeface="Oswald"/>
                <a:ea typeface="Oswald"/>
                <a:cs typeface="Oswald"/>
                <a:sym typeface="Oswald"/>
              </a:rPr>
              <a:t>aborers</a:t>
            </a:r>
            <a:endParaRPr>
              <a:latin typeface="Oswald"/>
              <a:ea typeface="Oswald"/>
              <a:cs typeface="Oswald"/>
              <a:sym typeface="Oswald"/>
            </a:endParaRPr>
          </a:p>
        </p:txBody>
      </p:sp>
      <p:sp>
        <p:nvSpPr>
          <p:cNvPr id="158" name="Google Shape;158;p26"/>
          <p:cNvSpPr txBox="1"/>
          <p:nvPr>
            <p:ph idx="1" type="body"/>
          </p:nvPr>
        </p:nvSpPr>
        <p:spPr>
          <a:xfrm>
            <a:off x="0" y="3568325"/>
            <a:ext cx="9144000" cy="12681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40"/>
              <a:buNone/>
            </a:pPr>
            <a:r>
              <a:rPr lang="en" sz="2040">
                <a:solidFill>
                  <a:srgbClr val="000000"/>
                </a:solidFill>
              </a:rPr>
              <a:t>Farmhand with two-horse hitch and unidentified wheeled implement. Location and year unknown (above left).</a:t>
            </a:r>
            <a:endParaRPr sz="2040">
              <a:solidFill>
                <a:srgbClr val="000000"/>
              </a:solidFill>
            </a:endParaRPr>
          </a:p>
          <a:p>
            <a:pPr indent="0" lvl="0" marL="0" rtl="0" algn="l">
              <a:lnSpc>
                <a:spcPct val="100000"/>
              </a:lnSpc>
              <a:spcBef>
                <a:spcPts val="1200"/>
              </a:spcBef>
              <a:spcAft>
                <a:spcPts val="1200"/>
              </a:spcAft>
              <a:buSzPts val="440"/>
              <a:buNone/>
            </a:pPr>
            <a:r>
              <a:rPr lang="en" sz="2000">
                <a:solidFill>
                  <a:srgbClr val="000000"/>
                </a:solidFill>
              </a:rPr>
              <a:t>Waitress Jane Zimmerman filling dessert table, </a:t>
            </a:r>
            <a:r>
              <a:rPr lang="en" sz="2000">
                <a:solidFill>
                  <a:srgbClr val="000000"/>
                </a:solidFill>
              </a:rPr>
              <a:t>Redwood Inn, Kankakee (above right)</a:t>
            </a:r>
            <a:r>
              <a:rPr lang="en" sz="2000">
                <a:solidFill>
                  <a:srgbClr val="000000"/>
                </a:solidFill>
              </a:rPr>
              <a:t>. </a:t>
            </a:r>
            <a:r>
              <a:rPr lang="en" sz="2000">
                <a:solidFill>
                  <a:srgbClr val="000000"/>
                </a:solidFill>
              </a:rPr>
              <a:t>c</a:t>
            </a:r>
            <a:r>
              <a:rPr lang="en" sz="2000">
                <a:solidFill>
                  <a:srgbClr val="000000"/>
                </a:solidFill>
              </a:rPr>
              <a:t>. 1990s.</a:t>
            </a:r>
            <a:endParaRPr sz="2000">
              <a:solidFill>
                <a:srgbClr val="000000"/>
              </a:solidFill>
            </a:endParaRPr>
          </a:p>
        </p:txBody>
      </p:sp>
      <p:pic>
        <p:nvPicPr>
          <p:cNvPr id="159" name="Google Shape;159;p26" title="Farmer1920.jpg"/>
          <p:cNvPicPr preferRelativeResize="0"/>
          <p:nvPr/>
        </p:nvPicPr>
        <p:blipFill rotWithShape="1">
          <a:blip r:embed="rId3">
            <a:alphaModFix/>
          </a:blip>
          <a:srcRect b="8256" l="3738" r="9710" t="11583"/>
          <a:stretch/>
        </p:blipFill>
        <p:spPr>
          <a:xfrm>
            <a:off x="586550" y="603175"/>
            <a:ext cx="4662225" cy="2934675"/>
          </a:xfrm>
          <a:prstGeom prst="rect">
            <a:avLst/>
          </a:prstGeom>
          <a:noFill/>
          <a:ln>
            <a:noFill/>
          </a:ln>
        </p:spPr>
      </p:pic>
      <p:pic>
        <p:nvPicPr>
          <p:cNvPr id="160" name="Google Shape;160;p26" title="WaitressJaneZimmerman1990s.jpg"/>
          <p:cNvPicPr preferRelativeResize="0"/>
          <p:nvPr/>
        </p:nvPicPr>
        <p:blipFill>
          <a:blip r:embed="rId4">
            <a:alphaModFix/>
          </a:blip>
          <a:stretch>
            <a:fillRect/>
          </a:stretch>
        </p:blipFill>
        <p:spPr>
          <a:xfrm>
            <a:off x="5835325" y="96650"/>
            <a:ext cx="2466449" cy="34716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64" name="Shape 164"/>
        <p:cNvGrpSpPr/>
        <p:nvPr/>
      </p:nvGrpSpPr>
      <p:grpSpPr>
        <a:xfrm>
          <a:off x="0" y="0"/>
          <a:ext cx="0" cy="0"/>
          <a:chOff x="0" y="0"/>
          <a:chExt cx="0" cy="0"/>
        </a:xfrm>
      </p:grpSpPr>
      <p:sp>
        <p:nvSpPr>
          <p:cNvPr id="165" name="Google Shape;165;p27"/>
          <p:cNvSpPr txBox="1"/>
          <p:nvPr>
            <p:ph idx="1" type="body"/>
          </p:nvPr>
        </p:nvSpPr>
        <p:spPr>
          <a:xfrm>
            <a:off x="0" y="0"/>
            <a:ext cx="9144000" cy="5143500"/>
          </a:xfrm>
          <a:prstGeom prst="rect">
            <a:avLst/>
          </a:prstGeom>
        </p:spPr>
        <p:txBody>
          <a:bodyPr anchorCtr="0" anchor="t" bIns="91425" lIns="91425" spcFirstLastPara="1" rIns="91425" wrap="square" tIns="91425">
            <a:normAutofit/>
          </a:bodyPr>
          <a:lstStyle/>
          <a:p>
            <a:pPr indent="-387350" lvl="0" marL="457200" rtl="0" algn="l">
              <a:lnSpc>
                <a:spcPct val="100000"/>
              </a:lnSpc>
              <a:spcBef>
                <a:spcPts val="0"/>
              </a:spcBef>
              <a:spcAft>
                <a:spcPts val="0"/>
              </a:spcAft>
              <a:buClr>
                <a:srgbClr val="000000"/>
              </a:buClr>
              <a:buSzPts val="2500"/>
              <a:buChar char="●"/>
            </a:pPr>
            <a:r>
              <a:rPr lang="en" sz="2500">
                <a:solidFill>
                  <a:srgbClr val="000000"/>
                </a:solidFill>
              </a:rPr>
              <a:t>Think back to the questions at the top:</a:t>
            </a:r>
            <a:endParaRPr sz="2500">
              <a:solidFill>
                <a:srgbClr val="000000"/>
              </a:solidFill>
            </a:endParaRPr>
          </a:p>
          <a:p>
            <a:pPr indent="-387350" lvl="1" marL="914400" rtl="0" algn="l">
              <a:lnSpc>
                <a:spcPct val="100000"/>
              </a:lnSpc>
              <a:spcBef>
                <a:spcPts val="0"/>
              </a:spcBef>
              <a:spcAft>
                <a:spcPts val="0"/>
              </a:spcAft>
              <a:buClr>
                <a:srgbClr val="000000"/>
              </a:buClr>
              <a:buSzPts val="2500"/>
              <a:buChar char="○"/>
            </a:pPr>
            <a:r>
              <a:rPr lang="en" sz="2500">
                <a:solidFill>
                  <a:schemeClr val="dk1"/>
                </a:solidFill>
              </a:rPr>
              <a:t>Have you thought about what you’d like to do for a living? Do you know people who absolutely love their job, and feel the work they do is satisfying? What causes that?</a:t>
            </a:r>
            <a:endParaRPr sz="2500">
              <a:solidFill>
                <a:schemeClr val="dk1"/>
              </a:solidFill>
            </a:endParaRPr>
          </a:p>
          <a:p>
            <a:pPr indent="-387350" lvl="1" marL="914400" rtl="0" algn="l">
              <a:lnSpc>
                <a:spcPct val="100000"/>
              </a:lnSpc>
              <a:spcBef>
                <a:spcPts val="0"/>
              </a:spcBef>
              <a:spcAft>
                <a:spcPts val="0"/>
              </a:spcAft>
              <a:buClr>
                <a:srgbClr val="000000"/>
              </a:buClr>
              <a:buSzPts val="2500"/>
              <a:buChar char="○"/>
            </a:pPr>
            <a:r>
              <a:rPr lang="en" sz="2500">
                <a:solidFill>
                  <a:schemeClr val="dk1"/>
                </a:solidFill>
              </a:rPr>
              <a:t>Conversely, are you acquainted with individuals who feel they are in a dead-end job with no prospects to climb out of their negative feelings? What causes that?</a:t>
            </a:r>
            <a:endParaRPr sz="2500">
              <a:solidFill>
                <a:schemeClr val="dk1"/>
              </a:solidFill>
            </a:endParaRPr>
          </a:p>
          <a:p>
            <a:pPr indent="-387350" lvl="0" marL="457200" rtl="0" algn="l">
              <a:lnSpc>
                <a:spcPct val="100000"/>
              </a:lnSpc>
              <a:spcBef>
                <a:spcPts val="0"/>
              </a:spcBef>
              <a:spcAft>
                <a:spcPts val="0"/>
              </a:spcAft>
              <a:buClr>
                <a:schemeClr val="dk1"/>
              </a:buClr>
              <a:buSzPts val="2500"/>
              <a:buChar char="●"/>
            </a:pPr>
            <a:r>
              <a:rPr lang="en" sz="2500">
                <a:solidFill>
                  <a:schemeClr val="dk1"/>
                </a:solidFill>
              </a:rPr>
              <a:t>What jobs did you consider relatable in this presentation?</a:t>
            </a:r>
            <a:endParaRPr sz="2500">
              <a:solidFill>
                <a:schemeClr val="dk1"/>
              </a:solidFill>
            </a:endParaRPr>
          </a:p>
          <a:p>
            <a:pPr indent="-387350" lvl="0" marL="457200" rtl="0" algn="l">
              <a:lnSpc>
                <a:spcPct val="100000"/>
              </a:lnSpc>
              <a:spcBef>
                <a:spcPts val="0"/>
              </a:spcBef>
              <a:spcAft>
                <a:spcPts val="0"/>
              </a:spcAft>
              <a:buClr>
                <a:schemeClr val="dk1"/>
              </a:buClr>
              <a:buSzPts val="2500"/>
              <a:buChar char="●"/>
            </a:pPr>
            <a:r>
              <a:rPr lang="en" sz="2500">
                <a:solidFill>
                  <a:schemeClr val="dk1"/>
                </a:solidFill>
              </a:rPr>
              <a:t>Of all the jobs depicted, which ones have either gone away or have been forever changed due to technology?</a:t>
            </a:r>
            <a:endParaRPr sz="2500">
              <a:solidFill>
                <a:schemeClr val="dk1"/>
              </a:solidFill>
            </a:endParaRPr>
          </a:p>
          <a:p>
            <a:pPr indent="-387350" lvl="1" marL="914400" rtl="0" algn="l">
              <a:lnSpc>
                <a:spcPct val="100000"/>
              </a:lnSpc>
              <a:spcBef>
                <a:spcPts val="0"/>
              </a:spcBef>
              <a:spcAft>
                <a:spcPts val="0"/>
              </a:spcAft>
              <a:buClr>
                <a:schemeClr val="dk1"/>
              </a:buClr>
              <a:buSzPts val="2500"/>
              <a:buChar char="○"/>
            </a:pPr>
            <a:r>
              <a:rPr lang="en" sz="2500">
                <a:solidFill>
                  <a:schemeClr val="dk1"/>
                </a:solidFill>
              </a:rPr>
              <a:t>Which ones are likely to pass in the next few years?</a:t>
            </a:r>
            <a:endParaRPr sz="25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69" name="Shape 169"/>
        <p:cNvGrpSpPr/>
        <p:nvPr/>
      </p:nvGrpSpPr>
      <p:grpSpPr>
        <a:xfrm>
          <a:off x="0" y="0"/>
          <a:ext cx="0" cy="0"/>
          <a:chOff x="0" y="0"/>
          <a:chExt cx="0" cy="0"/>
        </a:xfrm>
      </p:grpSpPr>
      <p:sp>
        <p:nvSpPr>
          <p:cNvPr id="170" name="Google Shape;170;p28"/>
          <p:cNvSpPr txBox="1"/>
          <p:nvPr>
            <p:ph idx="1" type="body"/>
          </p:nvPr>
        </p:nvSpPr>
        <p:spPr>
          <a:xfrm>
            <a:off x="0" y="0"/>
            <a:ext cx="4226100" cy="5143500"/>
          </a:xfrm>
          <a:prstGeom prst="rect">
            <a:avLst/>
          </a:prstGeom>
        </p:spPr>
        <p:txBody>
          <a:bodyPr anchorCtr="0" anchor="t" bIns="91425" lIns="91425" spcFirstLastPara="1" rIns="91425" wrap="square" tIns="91425">
            <a:normAutofit/>
          </a:bodyPr>
          <a:lstStyle/>
          <a:p>
            <a:pPr indent="-387350" lvl="0" marL="457200" rtl="0" algn="l">
              <a:lnSpc>
                <a:spcPct val="100000"/>
              </a:lnSpc>
              <a:spcBef>
                <a:spcPts val="0"/>
              </a:spcBef>
              <a:spcAft>
                <a:spcPts val="0"/>
              </a:spcAft>
              <a:buClr>
                <a:srgbClr val="000000"/>
              </a:buClr>
              <a:buSzPts val="2500"/>
              <a:buChar char="●"/>
            </a:pPr>
            <a:r>
              <a:rPr lang="en" sz="2500">
                <a:solidFill>
                  <a:srgbClr val="000000"/>
                </a:solidFill>
              </a:rPr>
              <a:t>Think of wages. We know the impact of a minimum wage on workers (more money for those hired, but less hired overall). So is it a good thing?</a:t>
            </a:r>
            <a:endParaRPr sz="2500">
              <a:solidFill>
                <a:srgbClr val="000000"/>
              </a:solidFill>
            </a:endParaRPr>
          </a:p>
          <a:p>
            <a:pPr indent="-387350" lvl="1" marL="914400" rtl="0" algn="l">
              <a:lnSpc>
                <a:spcPct val="100000"/>
              </a:lnSpc>
              <a:spcBef>
                <a:spcPts val="0"/>
              </a:spcBef>
              <a:spcAft>
                <a:spcPts val="0"/>
              </a:spcAft>
              <a:buClr>
                <a:srgbClr val="000000"/>
              </a:buClr>
              <a:buSzPts val="2500"/>
              <a:buChar char="○"/>
            </a:pPr>
            <a:r>
              <a:rPr lang="en" sz="2500">
                <a:solidFill>
                  <a:srgbClr val="000000"/>
                </a:solidFill>
              </a:rPr>
              <a:t>How does a minimum wage affect the market for jobs that are generally paid at rates above the minimum wage?</a:t>
            </a:r>
            <a:endParaRPr sz="2500">
              <a:solidFill>
                <a:srgbClr val="000000"/>
              </a:solidFill>
            </a:endParaRPr>
          </a:p>
        </p:txBody>
      </p:sp>
      <p:pic>
        <p:nvPicPr>
          <p:cNvPr id="171" name="Google Shape;171;p28"/>
          <p:cNvPicPr preferRelativeResize="0"/>
          <p:nvPr/>
        </p:nvPicPr>
        <p:blipFill>
          <a:blip r:embed="rId3">
            <a:alphaModFix/>
          </a:blip>
          <a:stretch>
            <a:fillRect/>
          </a:stretch>
        </p:blipFill>
        <p:spPr>
          <a:xfrm>
            <a:off x="4226100" y="0"/>
            <a:ext cx="4917901" cy="35042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75" name="Shape 175"/>
        <p:cNvGrpSpPr/>
        <p:nvPr/>
      </p:nvGrpSpPr>
      <p:grpSpPr>
        <a:xfrm>
          <a:off x="0" y="0"/>
          <a:ext cx="0" cy="0"/>
          <a:chOff x="0" y="0"/>
          <a:chExt cx="0" cy="0"/>
        </a:xfrm>
      </p:grpSpPr>
      <p:sp>
        <p:nvSpPr>
          <p:cNvPr id="176" name="Google Shape;176;p29"/>
          <p:cNvSpPr txBox="1"/>
          <p:nvPr>
            <p:ph idx="1" type="body"/>
          </p:nvPr>
        </p:nvSpPr>
        <p:spPr>
          <a:xfrm>
            <a:off x="0" y="0"/>
            <a:ext cx="4316400" cy="5143500"/>
          </a:xfrm>
          <a:prstGeom prst="rect">
            <a:avLst/>
          </a:prstGeom>
        </p:spPr>
        <p:txBody>
          <a:bodyPr anchorCtr="0" anchor="t" bIns="91425" lIns="91425" spcFirstLastPara="1" rIns="91425" wrap="square" tIns="91425">
            <a:normAutofit lnSpcReduction="10000"/>
          </a:bodyPr>
          <a:lstStyle/>
          <a:p>
            <a:pPr indent="-387350" lvl="0" marL="457200" rtl="0" algn="l">
              <a:lnSpc>
                <a:spcPct val="100000"/>
              </a:lnSpc>
              <a:spcBef>
                <a:spcPts val="0"/>
              </a:spcBef>
              <a:spcAft>
                <a:spcPts val="0"/>
              </a:spcAft>
              <a:buClr>
                <a:srgbClr val="000000"/>
              </a:buClr>
              <a:buSzPts val="2500"/>
              <a:buChar char="●"/>
            </a:pPr>
            <a:r>
              <a:rPr lang="en" sz="2500">
                <a:solidFill>
                  <a:srgbClr val="000000"/>
                </a:solidFill>
              </a:rPr>
              <a:t>Research the rate of inflation, over the past 20 years or so.</a:t>
            </a:r>
            <a:endParaRPr sz="2500">
              <a:solidFill>
                <a:srgbClr val="000000"/>
              </a:solidFill>
            </a:endParaRPr>
          </a:p>
          <a:p>
            <a:pPr indent="-387350" lvl="1" marL="914400" rtl="0" algn="l">
              <a:lnSpc>
                <a:spcPct val="100000"/>
              </a:lnSpc>
              <a:spcBef>
                <a:spcPts val="0"/>
              </a:spcBef>
              <a:spcAft>
                <a:spcPts val="0"/>
              </a:spcAft>
              <a:buClr>
                <a:srgbClr val="000000"/>
              </a:buClr>
              <a:buSzPts val="2500"/>
              <a:buChar char="○"/>
            </a:pPr>
            <a:r>
              <a:rPr lang="en" sz="2500">
                <a:solidFill>
                  <a:srgbClr val="000000"/>
                </a:solidFill>
              </a:rPr>
              <a:t>Which jobs depicted in the presentation (if and as they exist now) would be somewhat insulated from inflation? Why?</a:t>
            </a:r>
            <a:endParaRPr sz="2500">
              <a:solidFill>
                <a:srgbClr val="000000"/>
              </a:solidFill>
            </a:endParaRPr>
          </a:p>
          <a:p>
            <a:pPr indent="-387350" lvl="1" marL="914400" rtl="0" algn="l">
              <a:lnSpc>
                <a:spcPct val="100000"/>
              </a:lnSpc>
              <a:spcBef>
                <a:spcPts val="0"/>
              </a:spcBef>
              <a:spcAft>
                <a:spcPts val="0"/>
              </a:spcAft>
              <a:buClr>
                <a:srgbClr val="000000"/>
              </a:buClr>
              <a:buSzPts val="2500"/>
              <a:buChar char="○"/>
            </a:pPr>
            <a:r>
              <a:rPr lang="en" sz="2500">
                <a:solidFill>
                  <a:srgbClr val="000000"/>
                </a:solidFill>
              </a:rPr>
              <a:t>Which jobs would likely necessitate life </a:t>
            </a:r>
            <a:r>
              <a:rPr lang="en" sz="2500">
                <a:solidFill>
                  <a:schemeClr val="dk1"/>
                </a:solidFill>
              </a:rPr>
              <a:t>changes for the worker in inflationary times?</a:t>
            </a:r>
            <a:r>
              <a:rPr lang="en" sz="2500">
                <a:solidFill>
                  <a:srgbClr val="000000"/>
                </a:solidFill>
              </a:rPr>
              <a:t> Why?</a:t>
            </a:r>
            <a:endParaRPr sz="2500">
              <a:solidFill>
                <a:srgbClr val="000000"/>
              </a:solidFill>
            </a:endParaRPr>
          </a:p>
        </p:txBody>
      </p:sp>
      <p:pic>
        <p:nvPicPr>
          <p:cNvPr id="177" name="Google Shape;177;p29"/>
          <p:cNvPicPr preferRelativeResize="0"/>
          <p:nvPr/>
        </p:nvPicPr>
        <p:blipFill>
          <a:blip r:embed="rId3">
            <a:alphaModFix/>
          </a:blip>
          <a:stretch>
            <a:fillRect/>
          </a:stretch>
        </p:blipFill>
        <p:spPr>
          <a:xfrm>
            <a:off x="4226100" y="0"/>
            <a:ext cx="4917901" cy="35042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81" name="Shape 181"/>
        <p:cNvGrpSpPr/>
        <p:nvPr/>
      </p:nvGrpSpPr>
      <p:grpSpPr>
        <a:xfrm>
          <a:off x="0" y="0"/>
          <a:ext cx="0" cy="0"/>
          <a:chOff x="0" y="0"/>
          <a:chExt cx="0" cy="0"/>
        </a:xfrm>
      </p:grpSpPr>
      <p:sp>
        <p:nvSpPr>
          <p:cNvPr id="182" name="Google Shape;182;p30"/>
          <p:cNvSpPr txBox="1"/>
          <p:nvPr>
            <p:ph idx="1" type="body"/>
          </p:nvPr>
        </p:nvSpPr>
        <p:spPr>
          <a:xfrm>
            <a:off x="0" y="0"/>
            <a:ext cx="9144000" cy="5143500"/>
          </a:xfrm>
          <a:prstGeom prst="rect">
            <a:avLst/>
          </a:prstGeom>
        </p:spPr>
        <p:txBody>
          <a:bodyPr anchorCtr="0" anchor="t" bIns="91425" lIns="91425" spcFirstLastPara="1" rIns="91425" wrap="square" tIns="91425">
            <a:normAutofit/>
          </a:bodyPr>
          <a:lstStyle/>
          <a:p>
            <a:pPr indent="-387350" lvl="0" marL="457200" rtl="0" algn="l">
              <a:lnSpc>
                <a:spcPct val="100000"/>
              </a:lnSpc>
              <a:spcBef>
                <a:spcPts val="0"/>
              </a:spcBef>
              <a:spcAft>
                <a:spcPts val="0"/>
              </a:spcAft>
              <a:buClr>
                <a:srgbClr val="000000"/>
              </a:buClr>
              <a:buSzPts val="2500"/>
              <a:buChar char="●"/>
            </a:pPr>
            <a:r>
              <a:rPr lang="en" sz="2500">
                <a:solidFill>
                  <a:srgbClr val="000000"/>
                </a:solidFill>
              </a:rPr>
              <a:t>Concerning </a:t>
            </a:r>
            <a:r>
              <a:rPr lang="en" sz="2500">
                <a:solidFill>
                  <a:srgbClr val="000000"/>
                </a:solidFill>
              </a:rPr>
              <a:t>surpluses</a:t>
            </a:r>
            <a:r>
              <a:rPr lang="en" sz="2500">
                <a:solidFill>
                  <a:srgbClr val="000000"/>
                </a:solidFill>
              </a:rPr>
              <a:t> and shortages in the labor market:</a:t>
            </a:r>
            <a:endParaRPr sz="2500">
              <a:solidFill>
                <a:srgbClr val="000000"/>
              </a:solidFill>
            </a:endParaRPr>
          </a:p>
          <a:p>
            <a:pPr indent="-387350" lvl="1" marL="914400" rtl="0" algn="l">
              <a:lnSpc>
                <a:spcPct val="100000"/>
              </a:lnSpc>
              <a:spcBef>
                <a:spcPts val="0"/>
              </a:spcBef>
              <a:spcAft>
                <a:spcPts val="0"/>
              </a:spcAft>
              <a:buClr>
                <a:srgbClr val="000000"/>
              </a:buClr>
              <a:buSzPts val="2500"/>
              <a:buChar char="○"/>
            </a:pPr>
            <a:r>
              <a:rPr lang="en" sz="2500">
                <a:solidFill>
                  <a:srgbClr val="000000"/>
                </a:solidFill>
              </a:rPr>
              <a:t>Name jobs that would be somewhat easy to fill today, and justify your suggestions.</a:t>
            </a:r>
            <a:endParaRPr sz="2500">
              <a:solidFill>
                <a:srgbClr val="000000"/>
              </a:solidFill>
            </a:endParaRPr>
          </a:p>
          <a:p>
            <a:pPr indent="-387350" lvl="1" marL="914400" rtl="0" algn="l">
              <a:lnSpc>
                <a:spcPct val="100000"/>
              </a:lnSpc>
              <a:spcBef>
                <a:spcPts val="0"/>
              </a:spcBef>
              <a:spcAft>
                <a:spcPts val="0"/>
              </a:spcAft>
              <a:buClr>
                <a:srgbClr val="000000"/>
              </a:buClr>
              <a:buSzPts val="2500"/>
              <a:buChar char="○"/>
            </a:pPr>
            <a:r>
              <a:rPr lang="en" sz="2500">
                <a:solidFill>
                  <a:srgbClr val="000000"/>
                </a:solidFill>
              </a:rPr>
              <a:t>Name jobs that often remain open, due to the lack of qualified applicants. Again, justify your suggestions.</a:t>
            </a:r>
            <a:endParaRPr sz="2500">
              <a:solidFill>
                <a:srgbClr val="000000"/>
              </a:solidFill>
            </a:endParaRPr>
          </a:p>
          <a:p>
            <a:pPr indent="-387350" lvl="1" marL="914400" rtl="0" algn="l">
              <a:lnSpc>
                <a:spcPct val="100000"/>
              </a:lnSpc>
              <a:spcBef>
                <a:spcPts val="0"/>
              </a:spcBef>
              <a:spcAft>
                <a:spcPts val="0"/>
              </a:spcAft>
              <a:buClr>
                <a:srgbClr val="000000"/>
              </a:buClr>
              <a:buSzPts val="2500"/>
              <a:buChar char="○"/>
            </a:pPr>
            <a:r>
              <a:rPr lang="en" sz="2500">
                <a:solidFill>
                  <a:srgbClr val="000000"/>
                </a:solidFill>
              </a:rPr>
              <a:t>Now define “qualified applicant”. Is choosing - or choosing not to - do a particular job a part of being “qualified”?</a:t>
            </a:r>
            <a:endParaRPr sz="2500">
              <a:solidFill>
                <a:srgbClr val="000000"/>
              </a:solidFill>
            </a:endParaRPr>
          </a:p>
          <a:p>
            <a:pPr indent="-387350" lvl="0" marL="457200" rtl="0" algn="l">
              <a:lnSpc>
                <a:spcPct val="100000"/>
              </a:lnSpc>
              <a:spcBef>
                <a:spcPts val="0"/>
              </a:spcBef>
              <a:spcAft>
                <a:spcPts val="0"/>
              </a:spcAft>
              <a:buClr>
                <a:srgbClr val="000000"/>
              </a:buClr>
              <a:buSzPts val="2500"/>
              <a:buChar char="●"/>
            </a:pPr>
            <a:r>
              <a:rPr lang="en" sz="2500">
                <a:solidFill>
                  <a:srgbClr val="000000"/>
                </a:solidFill>
              </a:rPr>
              <a:t>Back to “dead-end jobs”: When you again consider what you’d like to do with your </a:t>
            </a:r>
            <a:r>
              <a:rPr lang="en" sz="2500">
                <a:solidFill>
                  <a:srgbClr val="000000"/>
                </a:solidFill>
              </a:rPr>
              <a:t>livelihood</a:t>
            </a:r>
            <a:r>
              <a:rPr lang="en" sz="2500">
                <a:solidFill>
                  <a:srgbClr val="000000"/>
                </a:solidFill>
              </a:rPr>
              <a:t>, how important are the prospects for advancement in your field? How would the skills required change as you advanced in the field? What would be required of you in order to meet those changes?</a:t>
            </a:r>
            <a:endParaRPr sz="250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60" name="Shape 60"/>
        <p:cNvGrpSpPr/>
        <p:nvPr/>
      </p:nvGrpSpPr>
      <p:grpSpPr>
        <a:xfrm>
          <a:off x="0" y="0"/>
          <a:ext cx="0" cy="0"/>
          <a:chOff x="0" y="0"/>
          <a:chExt cx="0" cy="0"/>
        </a:xfrm>
      </p:grpSpPr>
      <p:sp>
        <p:nvSpPr>
          <p:cNvPr id="61" name="Google Shape;61;p14"/>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Employment</a:t>
            </a:r>
            <a:endParaRPr>
              <a:latin typeface="Oswald"/>
              <a:ea typeface="Oswald"/>
              <a:cs typeface="Oswald"/>
              <a:sym typeface="Oswald"/>
            </a:endParaRPr>
          </a:p>
        </p:txBody>
      </p:sp>
      <p:sp>
        <p:nvSpPr>
          <p:cNvPr id="62" name="Google Shape;62;p14"/>
          <p:cNvSpPr txBox="1"/>
          <p:nvPr>
            <p:ph idx="1" type="body"/>
          </p:nvPr>
        </p:nvSpPr>
        <p:spPr>
          <a:xfrm>
            <a:off x="0" y="572700"/>
            <a:ext cx="9144000" cy="4570800"/>
          </a:xfrm>
          <a:prstGeom prst="rect">
            <a:avLst/>
          </a:prstGeom>
        </p:spPr>
        <p:txBody>
          <a:bodyPr anchorCtr="0" anchor="t" bIns="91425" lIns="91425" spcFirstLastPara="1" rIns="91425" wrap="square" tIns="91425">
            <a:normAutofit lnSpcReduction="20000"/>
          </a:bodyPr>
          <a:lstStyle/>
          <a:p>
            <a:pPr indent="-387350" lvl="0" marL="457200" rtl="0" algn="l">
              <a:spcBef>
                <a:spcPts val="0"/>
              </a:spcBef>
              <a:spcAft>
                <a:spcPts val="0"/>
              </a:spcAft>
              <a:buClr>
                <a:srgbClr val="000000"/>
              </a:buClr>
              <a:buSzPts val="2500"/>
              <a:buChar char="●"/>
            </a:pPr>
            <a:r>
              <a:rPr lang="en" sz="2500">
                <a:solidFill>
                  <a:srgbClr val="000000"/>
                </a:solidFill>
              </a:rPr>
              <a:t>the condition of having paid work.</a:t>
            </a:r>
            <a:endParaRPr sz="2500">
              <a:solidFill>
                <a:srgbClr val="000000"/>
              </a:solidFill>
            </a:endParaRPr>
          </a:p>
          <a:p>
            <a:pPr indent="-387350" lvl="0" marL="457200" rtl="0" algn="l">
              <a:spcBef>
                <a:spcPts val="0"/>
              </a:spcBef>
              <a:spcAft>
                <a:spcPts val="0"/>
              </a:spcAft>
              <a:buClr>
                <a:srgbClr val="000000"/>
              </a:buClr>
              <a:buSzPts val="2500"/>
              <a:buChar char="●"/>
            </a:pPr>
            <a:r>
              <a:rPr lang="en" sz="2500">
                <a:solidFill>
                  <a:srgbClr val="000000"/>
                </a:solidFill>
              </a:rPr>
              <a:t>a person's trade or profession.</a:t>
            </a:r>
            <a:endParaRPr sz="2500">
              <a:solidFill>
                <a:srgbClr val="000000"/>
              </a:solidFill>
            </a:endParaRPr>
          </a:p>
          <a:p>
            <a:pPr indent="0" lvl="0" marL="0" rtl="0" algn="l">
              <a:spcBef>
                <a:spcPts val="1200"/>
              </a:spcBef>
              <a:spcAft>
                <a:spcPts val="0"/>
              </a:spcAft>
              <a:buNone/>
            </a:pPr>
            <a:r>
              <a:t/>
            </a:r>
            <a:endParaRPr sz="2500">
              <a:solidFill>
                <a:srgbClr val="000000"/>
              </a:solidFill>
            </a:endParaRPr>
          </a:p>
          <a:p>
            <a:pPr indent="0" lvl="0" marL="0" rtl="0" algn="l">
              <a:spcBef>
                <a:spcPts val="1200"/>
              </a:spcBef>
              <a:spcAft>
                <a:spcPts val="0"/>
              </a:spcAft>
              <a:buNone/>
            </a:pPr>
            <a:r>
              <a:rPr lang="en" sz="2500">
                <a:solidFill>
                  <a:srgbClr val="000000"/>
                </a:solidFill>
              </a:rPr>
              <a:t>Have you thought about what you’d like to do for a living? Do you know people who absolutely love their job, and feel the work they do is satisfying? What causes that?</a:t>
            </a:r>
            <a:endParaRPr sz="2500">
              <a:solidFill>
                <a:srgbClr val="000000"/>
              </a:solidFill>
            </a:endParaRPr>
          </a:p>
          <a:p>
            <a:pPr indent="0" lvl="0" marL="0" rtl="0" algn="l">
              <a:spcBef>
                <a:spcPts val="1200"/>
              </a:spcBef>
              <a:spcAft>
                <a:spcPts val="0"/>
              </a:spcAft>
              <a:buNone/>
            </a:pPr>
            <a:r>
              <a:t/>
            </a:r>
            <a:endParaRPr sz="2500">
              <a:solidFill>
                <a:srgbClr val="000000"/>
              </a:solidFill>
            </a:endParaRPr>
          </a:p>
          <a:p>
            <a:pPr indent="0" lvl="0" marL="0" rtl="0" algn="l">
              <a:spcBef>
                <a:spcPts val="1200"/>
              </a:spcBef>
              <a:spcAft>
                <a:spcPts val="1200"/>
              </a:spcAft>
              <a:buNone/>
            </a:pPr>
            <a:r>
              <a:rPr lang="en" sz="2500">
                <a:solidFill>
                  <a:srgbClr val="000000"/>
                </a:solidFill>
              </a:rPr>
              <a:t>Conversely, are you acquainted with individuals who feel they are in a dead-end job with no prospects to climb out of their negative feelings? What causes that?</a:t>
            </a:r>
            <a:endParaRPr sz="2500">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66" name="Shape 66"/>
        <p:cNvGrpSpPr/>
        <p:nvPr/>
      </p:nvGrpSpPr>
      <p:grpSpPr>
        <a:xfrm>
          <a:off x="0" y="0"/>
          <a:ext cx="0" cy="0"/>
          <a:chOff x="0" y="0"/>
          <a:chExt cx="0" cy="0"/>
        </a:xfrm>
      </p:grpSpPr>
      <p:sp>
        <p:nvSpPr>
          <p:cNvPr id="67" name="Google Shape;67;p15"/>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latin typeface="Oswald"/>
                <a:ea typeface="Oswald"/>
                <a:cs typeface="Oswald"/>
                <a:sym typeface="Oswald"/>
              </a:rPr>
              <a:t>Employment</a:t>
            </a:r>
            <a:endParaRPr/>
          </a:p>
        </p:txBody>
      </p:sp>
      <p:sp>
        <p:nvSpPr>
          <p:cNvPr id="68" name="Google Shape;68;p15"/>
          <p:cNvSpPr txBox="1"/>
          <p:nvPr>
            <p:ph idx="1" type="body"/>
          </p:nvPr>
        </p:nvSpPr>
        <p:spPr>
          <a:xfrm>
            <a:off x="0" y="572700"/>
            <a:ext cx="9144000" cy="2104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500">
                <a:solidFill>
                  <a:srgbClr val="000000"/>
                </a:solidFill>
              </a:rPr>
              <a:t>Let’s take a look at some jobs, genres of jobs, and so on. And while you look at the historical photos (all owned by the Kankakee County Museum), consider how much life - and people’s occupations - have changed. Or… have they?</a:t>
            </a:r>
            <a:endParaRPr sz="2500">
              <a:solidFill>
                <a:srgbClr val="000000"/>
              </a:solidFill>
            </a:endParaRPr>
          </a:p>
        </p:txBody>
      </p:sp>
      <p:pic>
        <p:nvPicPr>
          <p:cNvPr id="69" name="Google Shape;69;p15" title="TruckDriver1951.jpg"/>
          <p:cNvPicPr preferRelativeResize="0"/>
          <p:nvPr/>
        </p:nvPicPr>
        <p:blipFill rotWithShape="1">
          <a:blip r:embed="rId3">
            <a:alphaModFix/>
          </a:blip>
          <a:srcRect b="5476" l="5948" r="5273" t="11044"/>
          <a:stretch/>
        </p:blipFill>
        <p:spPr>
          <a:xfrm>
            <a:off x="255675" y="2474075"/>
            <a:ext cx="3759874" cy="2549101"/>
          </a:xfrm>
          <a:prstGeom prst="rect">
            <a:avLst/>
          </a:prstGeom>
          <a:noFill/>
          <a:ln>
            <a:noFill/>
          </a:ln>
        </p:spPr>
      </p:pic>
      <p:sp>
        <p:nvSpPr>
          <p:cNvPr id="70" name="Google Shape;70;p15"/>
          <p:cNvSpPr txBox="1"/>
          <p:nvPr/>
        </p:nvSpPr>
        <p:spPr>
          <a:xfrm>
            <a:off x="4060500" y="4135850"/>
            <a:ext cx="50835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rPr>
              <a:t>Bear Brand Hosiery Company truck and driver "Mike”, Kankakee. 1951.</a:t>
            </a:r>
            <a:endParaRPr sz="2000">
              <a:solidFill>
                <a:schemeClr val="dk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74" name="Shape 74"/>
        <p:cNvGrpSpPr/>
        <p:nvPr/>
      </p:nvGrpSpPr>
      <p:grpSpPr>
        <a:xfrm>
          <a:off x="0" y="0"/>
          <a:ext cx="0" cy="0"/>
          <a:chOff x="0" y="0"/>
          <a:chExt cx="0" cy="0"/>
        </a:xfrm>
      </p:grpSpPr>
      <p:sp>
        <p:nvSpPr>
          <p:cNvPr id="75" name="Google Shape;75;p16"/>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Medical</a:t>
            </a:r>
            <a:endParaRPr>
              <a:latin typeface="Oswald"/>
              <a:ea typeface="Oswald"/>
              <a:cs typeface="Oswald"/>
              <a:sym typeface="Oswald"/>
            </a:endParaRPr>
          </a:p>
        </p:txBody>
      </p:sp>
      <p:sp>
        <p:nvSpPr>
          <p:cNvPr id="76" name="Google Shape;76;p16"/>
          <p:cNvSpPr txBox="1"/>
          <p:nvPr>
            <p:ph idx="1" type="body"/>
          </p:nvPr>
        </p:nvSpPr>
        <p:spPr>
          <a:xfrm>
            <a:off x="6093625" y="2460900"/>
            <a:ext cx="3050400" cy="23817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1200"/>
              </a:spcAft>
              <a:buNone/>
            </a:pPr>
            <a:r>
              <a:rPr lang="en" sz="2000">
                <a:solidFill>
                  <a:schemeClr val="dk1"/>
                </a:solidFill>
              </a:rPr>
              <a:t>Scene in unidentified Kankakee dentist's office. c. 1920s. </a:t>
            </a:r>
            <a:br>
              <a:rPr lang="en" sz="2000">
                <a:solidFill>
                  <a:schemeClr val="dk1"/>
                </a:solidFill>
              </a:rPr>
            </a:br>
            <a:br>
              <a:rPr lang="en" sz="2000">
                <a:solidFill>
                  <a:schemeClr val="dk1"/>
                </a:solidFill>
              </a:rPr>
            </a:br>
            <a:r>
              <a:rPr lang="en" sz="2000">
                <a:solidFill>
                  <a:schemeClr val="dk1"/>
                </a:solidFill>
              </a:rPr>
              <a:t>Dentist, dental assistant, and patient are not identified.</a:t>
            </a:r>
            <a:endParaRPr sz="2000"/>
          </a:p>
        </p:txBody>
      </p:sp>
      <p:pic>
        <p:nvPicPr>
          <p:cNvPr id="77" name="Google Shape;77;p16" title="Dentist1920s.jpg"/>
          <p:cNvPicPr preferRelativeResize="0"/>
          <p:nvPr/>
        </p:nvPicPr>
        <p:blipFill rotWithShape="1">
          <a:blip r:embed="rId3">
            <a:alphaModFix/>
          </a:blip>
          <a:srcRect b="2324" l="3474" r="9447" t="0"/>
          <a:stretch/>
        </p:blipFill>
        <p:spPr>
          <a:xfrm>
            <a:off x="165450" y="572700"/>
            <a:ext cx="5928176" cy="4421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81" name="Shape 81"/>
        <p:cNvGrpSpPr/>
        <p:nvPr/>
      </p:nvGrpSpPr>
      <p:grpSpPr>
        <a:xfrm>
          <a:off x="0" y="0"/>
          <a:ext cx="0" cy="0"/>
          <a:chOff x="0" y="0"/>
          <a:chExt cx="0" cy="0"/>
        </a:xfrm>
      </p:grpSpPr>
      <p:sp>
        <p:nvSpPr>
          <p:cNvPr id="82" name="Google Shape;82;p17"/>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Healthcare</a:t>
            </a:r>
            <a:endParaRPr>
              <a:latin typeface="Oswald"/>
              <a:ea typeface="Oswald"/>
              <a:cs typeface="Oswald"/>
              <a:sym typeface="Oswald"/>
            </a:endParaRPr>
          </a:p>
        </p:txBody>
      </p:sp>
      <p:sp>
        <p:nvSpPr>
          <p:cNvPr id="83" name="Google Shape;83;p17"/>
          <p:cNvSpPr txBox="1"/>
          <p:nvPr>
            <p:ph idx="1" type="body"/>
          </p:nvPr>
        </p:nvSpPr>
        <p:spPr>
          <a:xfrm>
            <a:off x="0" y="3729975"/>
            <a:ext cx="5782500" cy="1413600"/>
          </a:xfrm>
          <a:prstGeom prst="rect">
            <a:avLst/>
          </a:prstGeom>
        </p:spPr>
        <p:txBody>
          <a:bodyPr anchorCtr="0" anchor="t" bIns="91425" lIns="91425" spcFirstLastPara="1" rIns="91425" wrap="square" tIns="91425">
            <a:normAutofit lnSpcReduction="20000"/>
          </a:bodyPr>
          <a:lstStyle/>
          <a:p>
            <a:pPr indent="0" lvl="0" marL="0" rtl="0" algn="l">
              <a:lnSpc>
                <a:spcPct val="100000"/>
              </a:lnSpc>
              <a:spcBef>
                <a:spcPts val="0"/>
              </a:spcBef>
              <a:spcAft>
                <a:spcPts val="0"/>
              </a:spcAft>
              <a:buNone/>
            </a:pPr>
            <a:r>
              <a:rPr lang="en" sz="2000">
                <a:solidFill>
                  <a:schemeClr val="dk1"/>
                </a:solidFill>
              </a:rPr>
              <a:t>Johnson's Pharmacy, 407 W. Broadway, Bradley (above). c. 1940s.</a:t>
            </a:r>
            <a:endParaRPr sz="2000">
              <a:solidFill>
                <a:schemeClr val="dk1"/>
              </a:solidFill>
            </a:endParaRPr>
          </a:p>
          <a:p>
            <a:pPr indent="0" lvl="0" marL="0" rtl="0" algn="l">
              <a:lnSpc>
                <a:spcPct val="100000"/>
              </a:lnSpc>
              <a:spcBef>
                <a:spcPts val="1200"/>
              </a:spcBef>
              <a:spcAft>
                <a:spcPts val="1200"/>
              </a:spcAft>
              <a:buNone/>
            </a:pPr>
            <a:r>
              <a:rPr lang="en" sz="2000">
                <a:solidFill>
                  <a:schemeClr val="dk1"/>
                </a:solidFill>
              </a:rPr>
              <a:t>A nurse cares for Allan Kenneth Schneider, Kankakee (right).  July </a:t>
            </a:r>
            <a:r>
              <a:rPr lang="en" sz="2000">
                <a:solidFill>
                  <a:schemeClr val="dk1"/>
                </a:solidFill>
              </a:rPr>
              <a:t>20</a:t>
            </a:r>
            <a:r>
              <a:rPr lang="en" sz="2000">
                <a:solidFill>
                  <a:schemeClr val="dk1"/>
                </a:solidFill>
              </a:rPr>
              <a:t> 1916.</a:t>
            </a:r>
            <a:endParaRPr sz="2000">
              <a:solidFill>
                <a:schemeClr val="dk1"/>
              </a:solidFill>
            </a:endParaRPr>
          </a:p>
        </p:txBody>
      </p:sp>
      <p:pic>
        <p:nvPicPr>
          <p:cNvPr id="84" name="Google Shape;84;p17" title="Nurse1916.jpg"/>
          <p:cNvPicPr preferRelativeResize="0"/>
          <p:nvPr/>
        </p:nvPicPr>
        <p:blipFill>
          <a:blip r:embed="rId3">
            <a:alphaModFix/>
          </a:blip>
          <a:stretch>
            <a:fillRect/>
          </a:stretch>
        </p:blipFill>
        <p:spPr>
          <a:xfrm>
            <a:off x="5782598" y="902375"/>
            <a:ext cx="3361400" cy="4241124"/>
          </a:xfrm>
          <a:prstGeom prst="rect">
            <a:avLst/>
          </a:prstGeom>
          <a:noFill/>
          <a:ln>
            <a:noFill/>
          </a:ln>
        </p:spPr>
      </p:pic>
      <p:pic>
        <p:nvPicPr>
          <p:cNvPr id="85" name="Google Shape;85;p17" title="Pharmacists1940s.jpg"/>
          <p:cNvPicPr preferRelativeResize="0"/>
          <p:nvPr/>
        </p:nvPicPr>
        <p:blipFill rotWithShape="1">
          <a:blip r:embed="rId4">
            <a:alphaModFix/>
          </a:blip>
          <a:srcRect b="14621" l="0" r="0" t="14910"/>
          <a:stretch/>
        </p:blipFill>
        <p:spPr>
          <a:xfrm>
            <a:off x="0" y="572700"/>
            <a:ext cx="6060899" cy="31572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89" name="Shape 89"/>
        <p:cNvGrpSpPr/>
        <p:nvPr/>
      </p:nvGrpSpPr>
      <p:grpSpPr>
        <a:xfrm>
          <a:off x="0" y="0"/>
          <a:ext cx="0" cy="0"/>
          <a:chOff x="0" y="0"/>
          <a:chExt cx="0" cy="0"/>
        </a:xfrm>
      </p:grpSpPr>
      <p:sp>
        <p:nvSpPr>
          <p:cNvPr id="90" name="Google Shape;90;p18"/>
          <p:cNvSpPr txBox="1"/>
          <p:nvPr>
            <p:ph type="title"/>
          </p:nvPr>
        </p:nvSpPr>
        <p:spPr>
          <a:xfrm>
            <a:off x="0" y="0"/>
            <a:ext cx="19551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Professionally </a:t>
            </a:r>
            <a:br>
              <a:rPr lang="en">
                <a:latin typeface="Oswald"/>
                <a:ea typeface="Oswald"/>
                <a:cs typeface="Oswald"/>
                <a:sym typeface="Oswald"/>
              </a:rPr>
            </a:br>
            <a:r>
              <a:rPr lang="en">
                <a:latin typeface="Oswald"/>
                <a:ea typeface="Oswald"/>
                <a:cs typeface="Oswald"/>
                <a:sym typeface="Oswald"/>
              </a:rPr>
              <a:t>licensed</a:t>
            </a:r>
            <a:endParaRPr>
              <a:latin typeface="Oswald"/>
              <a:ea typeface="Oswald"/>
              <a:cs typeface="Oswald"/>
              <a:sym typeface="Oswald"/>
            </a:endParaRPr>
          </a:p>
        </p:txBody>
      </p:sp>
      <p:sp>
        <p:nvSpPr>
          <p:cNvPr id="91" name="Google Shape;91;p18"/>
          <p:cNvSpPr txBox="1"/>
          <p:nvPr>
            <p:ph idx="1" type="body"/>
          </p:nvPr>
        </p:nvSpPr>
        <p:spPr>
          <a:xfrm>
            <a:off x="2060400" y="0"/>
            <a:ext cx="7083600" cy="12543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2000">
                <a:solidFill>
                  <a:srgbClr val="000000"/>
                </a:solidFill>
              </a:rPr>
              <a:t>Mrs. George Barnes, teacher, with boy at Hopkins Park day care center (below left). </a:t>
            </a:r>
            <a:r>
              <a:rPr lang="en" sz="2000">
                <a:solidFill>
                  <a:srgbClr val="000000"/>
                </a:solidFill>
              </a:rPr>
              <a:t>c</a:t>
            </a:r>
            <a:r>
              <a:rPr lang="en" sz="2000">
                <a:solidFill>
                  <a:srgbClr val="000000"/>
                </a:solidFill>
              </a:rPr>
              <a:t>. 1970s.</a:t>
            </a:r>
            <a:endParaRPr sz="2000">
              <a:solidFill>
                <a:srgbClr val="000000"/>
              </a:solidFill>
            </a:endParaRPr>
          </a:p>
          <a:p>
            <a:pPr indent="0" lvl="0" marL="0" rtl="0" algn="l">
              <a:spcBef>
                <a:spcPts val="1200"/>
              </a:spcBef>
              <a:spcAft>
                <a:spcPts val="1200"/>
              </a:spcAft>
              <a:buNone/>
            </a:pPr>
            <a:r>
              <a:rPr lang="en" sz="2000">
                <a:solidFill>
                  <a:srgbClr val="000000"/>
                </a:solidFill>
              </a:rPr>
              <a:t>Walter Schneider's law office, Kankakee (below right). 1910.</a:t>
            </a:r>
            <a:endParaRPr sz="1050">
              <a:solidFill>
                <a:schemeClr val="dk1"/>
              </a:solidFill>
              <a:highlight>
                <a:srgbClr val="FFFFFF"/>
              </a:highlight>
              <a:latin typeface="Roboto"/>
              <a:ea typeface="Roboto"/>
              <a:cs typeface="Roboto"/>
              <a:sym typeface="Roboto"/>
            </a:endParaRPr>
          </a:p>
        </p:txBody>
      </p:sp>
      <p:pic>
        <p:nvPicPr>
          <p:cNvPr id="92" name="Google Shape;92;p18" title="Lawyer1910.jpg"/>
          <p:cNvPicPr preferRelativeResize="0"/>
          <p:nvPr/>
        </p:nvPicPr>
        <p:blipFill rotWithShape="1">
          <a:blip r:embed="rId3">
            <a:alphaModFix/>
          </a:blip>
          <a:srcRect b="4968" l="5553" r="6013" t="9069"/>
          <a:stretch/>
        </p:blipFill>
        <p:spPr>
          <a:xfrm>
            <a:off x="3779050" y="1254350"/>
            <a:ext cx="5053250" cy="3889150"/>
          </a:xfrm>
          <a:prstGeom prst="rect">
            <a:avLst/>
          </a:prstGeom>
          <a:noFill/>
          <a:ln>
            <a:noFill/>
          </a:ln>
        </p:spPr>
      </p:pic>
      <p:pic>
        <p:nvPicPr>
          <p:cNvPr id="93" name="Google Shape;93;p18" title="MrsBarnesHopkinsPark1970.jpg"/>
          <p:cNvPicPr preferRelativeResize="0"/>
          <p:nvPr/>
        </p:nvPicPr>
        <p:blipFill rotWithShape="1">
          <a:blip r:embed="rId4">
            <a:alphaModFix/>
          </a:blip>
          <a:srcRect b="2637" l="4001" r="4001" t="3510"/>
          <a:stretch/>
        </p:blipFill>
        <p:spPr>
          <a:xfrm>
            <a:off x="210550" y="1254350"/>
            <a:ext cx="3392390" cy="3889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97" name="Shape 97"/>
        <p:cNvGrpSpPr/>
        <p:nvPr/>
      </p:nvGrpSpPr>
      <p:grpSpPr>
        <a:xfrm>
          <a:off x="0" y="0"/>
          <a:ext cx="0" cy="0"/>
          <a:chOff x="0" y="0"/>
          <a:chExt cx="0" cy="0"/>
        </a:xfrm>
      </p:grpSpPr>
      <p:sp>
        <p:nvSpPr>
          <p:cNvPr id="98" name="Google Shape;98;p19"/>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Skilled labor</a:t>
            </a:r>
            <a:endParaRPr>
              <a:latin typeface="Oswald"/>
              <a:ea typeface="Oswald"/>
              <a:cs typeface="Oswald"/>
              <a:sym typeface="Oswald"/>
            </a:endParaRPr>
          </a:p>
        </p:txBody>
      </p:sp>
      <p:sp>
        <p:nvSpPr>
          <p:cNvPr id="99" name="Google Shape;99;p19"/>
          <p:cNvSpPr txBox="1"/>
          <p:nvPr>
            <p:ph idx="1" type="body"/>
          </p:nvPr>
        </p:nvSpPr>
        <p:spPr>
          <a:xfrm>
            <a:off x="3368850" y="3467775"/>
            <a:ext cx="5865300" cy="1675800"/>
          </a:xfrm>
          <a:prstGeom prst="rect">
            <a:avLst/>
          </a:prstGeom>
        </p:spPr>
        <p:txBody>
          <a:bodyPr anchorCtr="0" anchor="t" bIns="91425" lIns="91425" spcFirstLastPara="1" rIns="91425" wrap="square" tIns="91425">
            <a:normAutofit lnSpcReduction="20000"/>
          </a:bodyPr>
          <a:lstStyle/>
          <a:p>
            <a:pPr indent="0" lvl="0" marL="0" rtl="0" algn="l">
              <a:lnSpc>
                <a:spcPct val="100000"/>
              </a:lnSpc>
              <a:spcBef>
                <a:spcPts val="0"/>
              </a:spcBef>
              <a:spcAft>
                <a:spcPts val="0"/>
              </a:spcAft>
              <a:buNone/>
            </a:pPr>
            <a:r>
              <a:rPr lang="en" sz="2000">
                <a:solidFill>
                  <a:srgbClr val="000000"/>
                </a:solidFill>
              </a:rPr>
              <a:t>Harriet Quimby and Matilde Moisant, the first licensed female pilots (left). c. 1910. Moisant was from Kankakee County.</a:t>
            </a:r>
            <a:endParaRPr sz="2000">
              <a:solidFill>
                <a:srgbClr val="000000"/>
              </a:solidFill>
            </a:endParaRPr>
          </a:p>
          <a:p>
            <a:pPr indent="0" lvl="0" marL="0" rtl="0" algn="l">
              <a:lnSpc>
                <a:spcPct val="100000"/>
              </a:lnSpc>
              <a:spcBef>
                <a:spcPts val="1200"/>
              </a:spcBef>
              <a:spcAft>
                <a:spcPts val="1200"/>
              </a:spcAft>
              <a:buNone/>
            </a:pPr>
            <a:r>
              <a:rPr lang="en" sz="2000">
                <a:solidFill>
                  <a:srgbClr val="000000"/>
                </a:solidFill>
              </a:rPr>
              <a:t>Hammes Ford mechanic and customer, Kankakee (above). 1940's.</a:t>
            </a:r>
            <a:endParaRPr sz="2000">
              <a:solidFill>
                <a:srgbClr val="000000"/>
              </a:solidFill>
            </a:endParaRPr>
          </a:p>
        </p:txBody>
      </p:sp>
      <p:pic>
        <p:nvPicPr>
          <p:cNvPr id="100" name="Google Shape;100;p19" title="PilotsQuimbyMoisant1910.jpg"/>
          <p:cNvPicPr preferRelativeResize="0"/>
          <p:nvPr/>
        </p:nvPicPr>
        <p:blipFill rotWithShape="1">
          <a:blip r:embed="rId3">
            <a:alphaModFix/>
          </a:blip>
          <a:srcRect b="2339" l="4598" r="0" t="2927"/>
          <a:stretch/>
        </p:blipFill>
        <p:spPr>
          <a:xfrm>
            <a:off x="90250" y="575274"/>
            <a:ext cx="3379463" cy="4570800"/>
          </a:xfrm>
          <a:prstGeom prst="rect">
            <a:avLst/>
          </a:prstGeom>
          <a:noFill/>
          <a:ln>
            <a:noFill/>
          </a:ln>
        </p:spPr>
      </p:pic>
      <p:pic>
        <p:nvPicPr>
          <p:cNvPr id="101" name="Google Shape;101;p19" title="Mechanic1940s.jpg"/>
          <p:cNvPicPr preferRelativeResize="0"/>
          <p:nvPr/>
        </p:nvPicPr>
        <p:blipFill rotWithShape="1">
          <a:blip r:embed="rId4">
            <a:alphaModFix/>
          </a:blip>
          <a:srcRect b="2799" l="0" r="4861" t="14130"/>
          <a:stretch/>
        </p:blipFill>
        <p:spPr>
          <a:xfrm>
            <a:off x="4519400" y="105275"/>
            <a:ext cx="3459101" cy="33624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05" name="Shape 105"/>
        <p:cNvGrpSpPr/>
        <p:nvPr/>
      </p:nvGrpSpPr>
      <p:grpSpPr>
        <a:xfrm>
          <a:off x="0" y="0"/>
          <a:ext cx="0" cy="0"/>
          <a:chOff x="0" y="0"/>
          <a:chExt cx="0" cy="0"/>
        </a:xfrm>
      </p:grpSpPr>
      <p:sp>
        <p:nvSpPr>
          <p:cNvPr id="106" name="Google Shape;106;p20"/>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Public Safety</a:t>
            </a:r>
            <a:endParaRPr>
              <a:latin typeface="Oswald"/>
              <a:ea typeface="Oswald"/>
              <a:cs typeface="Oswald"/>
              <a:sym typeface="Oswald"/>
            </a:endParaRPr>
          </a:p>
        </p:txBody>
      </p:sp>
      <p:sp>
        <p:nvSpPr>
          <p:cNvPr id="107" name="Google Shape;107;p20"/>
          <p:cNvSpPr txBox="1"/>
          <p:nvPr>
            <p:ph idx="1" type="body"/>
          </p:nvPr>
        </p:nvSpPr>
        <p:spPr>
          <a:xfrm>
            <a:off x="2286000" y="3085125"/>
            <a:ext cx="6858000" cy="20583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2000">
                <a:solidFill>
                  <a:srgbClr val="000000"/>
                </a:solidFill>
              </a:rPr>
              <a:t>Eastern Illinois State Hospital firemen J.H. Shields, Dr. L. H. Prince, C. W. Eastman, Kankakee (above left). </a:t>
            </a:r>
            <a:r>
              <a:rPr lang="en" sz="2000">
                <a:solidFill>
                  <a:srgbClr val="000000"/>
                </a:solidFill>
              </a:rPr>
              <a:t>c</a:t>
            </a:r>
            <a:r>
              <a:rPr lang="en" sz="2000">
                <a:solidFill>
                  <a:srgbClr val="000000"/>
                </a:solidFill>
              </a:rPr>
              <a:t>. 1890.</a:t>
            </a:r>
            <a:endParaRPr sz="2000">
              <a:solidFill>
                <a:srgbClr val="000000"/>
              </a:solidFill>
            </a:endParaRPr>
          </a:p>
          <a:p>
            <a:pPr indent="0" lvl="0" marL="0" rtl="0" algn="l">
              <a:lnSpc>
                <a:spcPct val="100000"/>
              </a:lnSpc>
              <a:spcBef>
                <a:spcPts val="1200"/>
              </a:spcBef>
              <a:spcAft>
                <a:spcPts val="0"/>
              </a:spcAft>
              <a:buNone/>
            </a:pPr>
            <a:r>
              <a:rPr lang="en" sz="2000">
                <a:solidFill>
                  <a:srgbClr val="000000"/>
                </a:solidFill>
              </a:rPr>
              <a:t>Kankakee Police Department (above right). 1890.</a:t>
            </a:r>
            <a:endParaRPr sz="2000">
              <a:solidFill>
                <a:srgbClr val="000000"/>
              </a:solidFill>
            </a:endParaRPr>
          </a:p>
          <a:p>
            <a:pPr indent="0" lvl="0" marL="0" rtl="0" algn="l">
              <a:lnSpc>
                <a:spcPct val="100000"/>
              </a:lnSpc>
              <a:spcBef>
                <a:spcPts val="1200"/>
              </a:spcBef>
              <a:spcAft>
                <a:spcPts val="1200"/>
              </a:spcAft>
              <a:buNone/>
            </a:pPr>
            <a:r>
              <a:rPr lang="en" sz="2000">
                <a:solidFill>
                  <a:srgbClr val="000000"/>
                </a:solidFill>
              </a:rPr>
              <a:t>Three WWI soldiers in uniform. L-R: Chester Allain, Edwin Allen, Jewett Allain (left). </a:t>
            </a:r>
            <a:r>
              <a:rPr lang="en" sz="2000">
                <a:solidFill>
                  <a:srgbClr val="000000"/>
                </a:solidFill>
              </a:rPr>
              <a:t>c</a:t>
            </a:r>
            <a:r>
              <a:rPr lang="en" sz="2000">
                <a:solidFill>
                  <a:srgbClr val="000000"/>
                </a:solidFill>
              </a:rPr>
              <a:t>. 1918.</a:t>
            </a:r>
            <a:endParaRPr sz="2000">
              <a:solidFill>
                <a:srgbClr val="000000"/>
              </a:solidFill>
            </a:endParaRPr>
          </a:p>
        </p:txBody>
      </p:sp>
      <p:pic>
        <p:nvPicPr>
          <p:cNvPr id="108" name="Google Shape;108;p20" title="KankakeePoliceDept1890.jpg"/>
          <p:cNvPicPr preferRelativeResize="0"/>
          <p:nvPr/>
        </p:nvPicPr>
        <p:blipFill rotWithShape="1">
          <a:blip r:embed="rId3">
            <a:alphaModFix/>
          </a:blip>
          <a:srcRect b="0" l="2324" r="0" t="0"/>
          <a:stretch/>
        </p:blipFill>
        <p:spPr>
          <a:xfrm>
            <a:off x="4878163" y="0"/>
            <a:ext cx="3917963" cy="2996575"/>
          </a:xfrm>
          <a:prstGeom prst="rect">
            <a:avLst/>
          </a:prstGeom>
          <a:noFill/>
          <a:ln>
            <a:noFill/>
          </a:ln>
        </p:spPr>
      </p:pic>
      <p:pic>
        <p:nvPicPr>
          <p:cNvPr id="109" name="Google Shape;109;p20" title="EasternIllinoisHospitalFiremen1890s.jpg"/>
          <p:cNvPicPr preferRelativeResize="0"/>
          <p:nvPr/>
        </p:nvPicPr>
        <p:blipFill>
          <a:blip r:embed="rId4">
            <a:alphaModFix/>
          </a:blip>
          <a:stretch>
            <a:fillRect/>
          </a:stretch>
        </p:blipFill>
        <p:spPr>
          <a:xfrm>
            <a:off x="1814589" y="331287"/>
            <a:ext cx="2757412" cy="2753825"/>
          </a:xfrm>
          <a:prstGeom prst="rect">
            <a:avLst/>
          </a:prstGeom>
          <a:noFill/>
          <a:ln>
            <a:noFill/>
          </a:ln>
        </p:spPr>
      </p:pic>
      <p:pic>
        <p:nvPicPr>
          <p:cNvPr id="110" name="Google Shape;110;p20" title="WWISoldiers1918.jpg"/>
          <p:cNvPicPr preferRelativeResize="0"/>
          <p:nvPr/>
        </p:nvPicPr>
        <p:blipFill>
          <a:blip r:embed="rId5">
            <a:alphaModFix/>
          </a:blip>
          <a:stretch>
            <a:fillRect/>
          </a:stretch>
        </p:blipFill>
        <p:spPr>
          <a:xfrm>
            <a:off x="64602" y="2146925"/>
            <a:ext cx="2221404" cy="29965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14" name="Shape 114"/>
        <p:cNvGrpSpPr/>
        <p:nvPr/>
      </p:nvGrpSpPr>
      <p:grpSpPr>
        <a:xfrm>
          <a:off x="0" y="0"/>
          <a:ext cx="0" cy="0"/>
          <a:chOff x="0" y="0"/>
          <a:chExt cx="0" cy="0"/>
        </a:xfrm>
      </p:grpSpPr>
      <p:sp>
        <p:nvSpPr>
          <p:cNvPr id="115" name="Google Shape;115;p21"/>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Oswald"/>
                <a:ea typeface="Oswald"/>
                <a:cs typeface="Oswald"/>
                <a:sym typeface="Oswald"/>
              </a:rPr>
              <a:t>Communications</a:t>
            </a:r>
            <a:endParaRPr>
              <a:latin typeface="Oswald"/>
              <a:ea typeface="Oswald"/>
              <a:cs typeface="Oswald"/>
              <a:sym typeface="Oswald"/>
            </a:endParaRPr>
          </a:p>
        </p:txBody>
      </p:sp>
      <p:sp>
        <p:nvSpPr>
          <p:cNvPr id="116" name="Google Shape;116;p21"/>
          <p:cNvSpPr txBox="1"/>
          <p:nvPr>
            <p:ph idx="1" type="body"/>
          </p:nvPr>
        </p:nvSpPr>
        <p:spPr>
          <a:xfrm>
            <a:off x="2767275" y="0"/>
            <a:ext cx="6377100" cy="180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000000"/>
                </a:solidFill>
              </a:rPr>
              <a:t>Albert Diepeveen, pres. of Datafax Computer Services, Kankakee (below left). 1992.</a:t>
            </a:r>
            <a:endParaRPr sz="2000">
              <a:solidFill>
                <a:srgbClr val="000000"/>
              </a:solidFill>
            </a:endParaRPr>
          </a:p>
          <a:p>
            <a:pPr indent="0" lvl="0" marL="0" rtl="0" algn="l">
              <a:spcBef>
                <a:spcPts val="1200"/>
              </a:spcBef>
              <a:spcAft>
                <a:spcPts val="1200"/>
              </a:spcAft>
              <a:buNone/>
            </a:pPr>
            <a:r>
              <a:rPr lang="en" sz="2000">
                <a:solidFill>
                  <a:srgbClr val="000000"/>
                </a:solidFill>
              </a:rPr>
              <a:t>Illinois Bell Telephone Company, switchover to dial telephone system. Kankakee (below right). </a:t>
            </a:r>
            <a:r>
              <a:rPr lang="en" sz="2000">
                <a:solidFill>
                  <a:schemeClr val="dk1"/>
                </a:solidFill>
              </a:rPr>
              <a:t>1949.</a:t>
            </a:r>
            <a:endParaRPr sz="2000">
              <a:solidFill>
                <a:srgbClr val="000000"/>
              </a:solidFill>
            </a:endParaRPr>
          </a:p>
        </p:txBody>
      </p:sp>
      <p:pic>
        <p:nvPicPr>
          <p:cNvPr id="117" name="Google Shape;117;p21" title="IllinoisBellTelephone1949.jpg"/>
          <p:cNvPicPr preferRelativeResize="0"/>
          <p:nvPr/>
        </p:nvPicPr>
        <p:blipFill rotWithShape="1">
          <a:blip r:embed="rId3">
            <a:alphaModFix/>
          </a:blip>
          <a:srcRect b="0" l="5838" r="0" t="0"/>
          <a:stretch/>
        </p:blipFill>
        <p:spPr>
          <a:xfrm>
            <a:off x="5008150" y="1721225"/>
            <a:ext cx="3429852" cy="3334201"/>
          </a:xfrm>
          <a:prstGeom prst="rect">
            <a:avLst/>
          </a:prstGeom>
          <a:noFill/>
          <a:ln>
            <a:noFill/>
          </a:ln>
        </p:spPr>
      </p:pic>
      <p:pic>
        <p:nvPicPr>
          <p:cNvPr id="118" name="Google Shape;118;p21" title="AlDiepeveenComputer1992.jpg"/>
          <p:cNvPicPr preferRelativeResize="0"/>
          <p:nvPr/>
        </p:nvPicPr>
        <p:blipFill rotWithShape="1">
          <a:blip r:embed="rId4">
            <a:alphaModFix/>
          </a:blip>
          <a:srcRect b="0" l="13404" r="0" t="0"/>
          <a:stretch/>
        </p:blipFill>
        <p:spPr>
          <a:xfrm>
            <a:off x="0" y="1658900"/>
            <a:ext cx="4572000" cy="333420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