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Oswald"/>
      <p:regular r:id="rId21"/>
      <p:bold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Oswald-bold.fntdata"/><Relationship Id="rId10" Type="http://schemas.openxmlformats.org/officeDocument/2006/relationships/slide" Target="slides/slide5.xml"/><Relationship Id="rId21" Type="http://schemas.openxmlformats.org/officeDocument/2006/relationships/font" Target="fonts/Oswald-regular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3d5cb3a8bb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3d5cb3a8bb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3d4c2b1bee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3d4c2b1bee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3d4c2b1bee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3d4c2b1bee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3d5cb3a8bb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3d5cb3a8bb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3d5cb3a8bb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3d5cb3a8bb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3d5cb3a8bb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3d5cb3a8bb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3d4c2b1bee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3d4c2b1bee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3d4c2b1bee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3d4c2b1bee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3d4c2b1bee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3d4c2b1bee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3d4c2b1bee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3d4c2b1bee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3d4c2b1bee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3d4c2b1bee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3d4c2b1bee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3d4c2b1be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d4c2b1be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3d4c2b1be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3d5cb3a8bb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3d5cb3a8bb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Relationship Id="rId4" Type="http://schemas.openxmlformats.org/officeDocument/2006/relationships/image" Target="../media/image1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jpg"/><Relationship Id="rId4" Type="http://schemas.openxmlformats.org/officeDocument/2006/relationships/image" Target="../media/image1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Relationship Id="rId4" Type="http://schemas.openxmlformats.org/officeDocument/2006/relationships/image" Target="../media/image1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Relationship Id="rId4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0" y="120300"/>
            <a:ext cx="9144000" cy="144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4400">
                <a:latin typeface="Oswald"/>
                <a:ea typeface="Oswald"/>
                <a:cs typeface="Oswald"/>
                <a:sym typeface="Oswald"/>
              </a:rPr>
              <a:t>Transportation in Kankakee County - Through the Years</a:t>
            </a:r>
            <a:endParaRPr sz="44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52650" y="3820600"/>
            <a:ext cx="9038700" cy="118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Transportation artifacts</a:t>
            </a:r>
            <a:r>
              <a:rPr lang="en"/>
              <a:t> from the collection of the Kankakee County Museum</a:t>
            </a:r>
            <a:endParaRPr/>
          </a:p>
        </p:txBody>
      </p:sp>
      <p:pic>
        <p:nvPicPr>
          <p:cNvPr id="56" name="Google Shape;56;p13" title="GoodyearBlimpKoernerAirport1940s.jpg"/>
          <p:cNvPicPr preferRelativeResize="0"/>
          <p:nvPr/>
        </p:nvPicPr>
        <p:blipFill rotWithShape="1">
          <a:blip r:embed="rId3">
            <a:alphaModFix/>
          </a:blip>
          <a:srcRect b="9329" l="0" r="0" t="0"/>
          <a:stretch/>
        </p:blipFill>
        <p:spPr>
          <a:xfrm>
            <a:off x="3022925" y="1563900"/>
            <a:ext cx="3098150" cy="2256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0" y="0"/>
            <a:ext cx="2752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Automobiles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23" name="Google Shape;123;p22" title="DavidNorrisAutomobile1915.jpg"/>
          <p:cNvPicPr preferRelativeResize="0"/>
          <p:nvPr/>
        </p:nvPicPr>
        <p:blipFill rotWithShape="1">
          <a:blip r:embed="rId3">
            <a:alphaModFix/>
          </a:blip>
          <a:srcRect b="0" l="3950" r="3534" t="8240"/>
          <a:stretch/>
        </p:blipFill>
        <p:spPr>
          <a:xfrm>
            <a:off x="4366750" y="2255925"/>
            <a:ext cx="4777250" cy="28875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2"/>
          <p:cNvSpPr txBox="1"/>
          <p:nvPr>
            <p:ph idx="1" type="body"/>
          </p:nvPr>
        </p:nvSpPr>
        <p:spPr>
          <a:xfrm>
            <a:off x="4621475" y="0"/>
            <a:ext cx="4522500" cy="225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Automobile belonging to Mrs. E.N. Greenman, Kankakee (left). 1910.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David M. Norris, his wife Lena, and daughter Anna, Kankakee (below).</a:t>
            </a:r>
            <a:br>
              <a:rPr lang="en" sz="2000">
                <a:solidFill>
                  <a:srgbClr val="000000"/>
                </a:solidFill>
              </a:rPr>
            </a:br>
            <a:r>
              <a:rPr lang="en" sz="2000">
                <a:solidFill>
                  <a:srgbClr val="000000"/>
                </a:solidFill>
              </a:rPr>
              <a:t>c. 1915.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25" name="Google Shape;125;p22" title="GreenmanAutomobile1910.jpg"/>
          <p:cNvPicPr preferRelativeResize="0"/>
          <p:nvPr/>
        </p:nvPicPr>
        <p:blipFill rotWithShape="1">
          <a:blip r:embed="rId4">
            <a:alphaModFix/>
          </a:blip>
          <a:srcRect b="9649" l="0" r="0" t="0"/>
          <a:stretch/>
        </p:blipFill>
        <p:spPr>
          <a:xfrm>
            <a:off x="0" y="572700"/>
            <a:ext cx="4621475" cy="302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type="title"/>
          </p:nvPr>
        </p:nvSpPr>
        <p:spPr>
          <a:xfrm>
            <a:off x="0" y="0"/>
            <a:ext cx="3669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Automobiles (continued)</a:t>
            </a:r>
            <a:endParaRPr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1" name="Google Shape;131;p23"/>
          <p:cNvSpPr txBox="1"/>
          <p:nvPr>
            <p:ph idx="1" type="body"/>
          </p:nvPr>
        </p:nvSpPr>
        <p:spPr>
          <a:xfrm>
            <a:off x="0" y="572700"/>
            <a:ext cx="2707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Unidentified man, apparently giving directions to people in the automobile. A partly visible sign at right has the message "Sickness Detour", pointing left. Photo may be from 1918 flu epidemic. Location unknown; likely Kankakee.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32" name="Google Shape;132;p23" title="Automobile1918.jpg"/>
          <p:cNvPicPr preferRelativeResize="0"/>
          <p:nvPr/>
        </p:nvPicPr>
        <p:blipFill rotWithShape="1">
          <a:blip r:embed="rId3">
            <a:alphaModFix/>
          </a:blip>
          <a:srcRect b="9648" l="0" r="0" t="11137"/>
          <a:stretch/>
        </p:blipFill>
        <p:spPr>
          <a:xfrm>
            <a:off x="2707200" y="583263"/>
            <a:ext cx="6436800" cy="3976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4"/>
          <p:cNvSpPr txBox="1"/>
          <p:nvPr>
            <p:ph type="title"/>
          </p:nvPr>
        </p:nvSpPr>
        <p:spPr>
          <a:xfrm>
            <a:off x="0" y="0"/>
            <a:ext cx="4015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Automobiles (continued)</a:t>
            </a:r>
            <a:endParaRPr/>
          </a:p>
        </p:txBody>
      </p:sp>
      <p:sp>
        <p:nvSpPr>
          <p:cNvPr id="138" name="Google Shape;138;p24"/>
          <p:cNvSpPr txBox="1"/>
          <p:nvPr>
            <p:ph idx="1" type="body"/>
          </p:nvPr>
        </p:nvSpPr>
        <p:spPr>
          <a:xfrm>
            <a:off x="5290975" y="1173075"/>
            <a:ext cx="3541200" cy="339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Hudson Hornet Automobiles, for sale at the Jeffers &amp; McBroom dealership, Kankakee. </a:t>
            </a:r>
            <a:r>
              <a:rPr lang="en" sz="2000">
                <a:solidFill>
                  <a:schemeClr val="dk1"/>
                </a:solidFill>
              </a:rPr>
              <a:t>1951.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Note: The city of Kankakee has parks named for both owners of that dealership.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139" name="Google Shape;139;p24" title="HudsonHornet1951JeffersandHammes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1" y="575275"/>
            <a:ext cx="4979270" cy="4570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title"/>
          </p:nvPr>
        </p:nvSpPr>
        <p:spPr>
          <a:xfrm>
            <a:off x="0" y="0"/>
            <a:ext cx="224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Airplanes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45" name="Google Shape;145;p25"/>
          <p:cNvSpPr txBox="1"/>
          <p:nvPr>
            <p:ph idx="1" type="body"/>
          </p:nvPr>
        </p:nvSpPr>
        <p:spPr>
          <a:xfrm>
            <a:off x="5353200" y="2902625"/>
            <a:ext cx="3790800" cy="22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Curtis pusher airplane, probably at the Kankakee Inter-State Fair (left). </a:t>
            </a: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1911.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Aircraft on ground during air show at Koerner Airport, Kankakee (above). </a:t>
            </a: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1920s.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46" name="Google Shape;146;p25" title="CurtisPusherAirplaneInterStateFairgrounds1911.jpg"/>
          <p:cNvPicPr preferRelativeResize="0"/>
          <p:nvPr/>
        </p:nvPicPr>
        <p:blipFill rotWithShape="1">
          <a:blip r:embed="rId3">
            <a:alphaModFix/>
          </a:blip>
          <a:srcRect b="4388" l="2800" r="5683" t="13738"/>
          <a:stretch/>
        </p:blipFill>
        <p:spPr>
          <a:xfrm>
            <a:off x="0" y="1514191"/>
            <a:ext cx="5353200" cy="3629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5" title="AirplanesKoernerAirport1920s.jpg"/>
          <p:cNvPicPr preferRelativeResize="0"/>
          <p:nvPr/>
        </p:nvPicPr>
        <p:blipFill rotWithShape="1">
          <a:blip r:embed="rId4">
            <a:alphaModFix/>
          </a:blip>
          <a:srcRect b="16373" l="3933" r="4154" t="1760"/>
          <a:stretch/>
        </p:blipFill>
        <p:spPr>
          <a:xfrm>
            <a:off x="4987050" y="0"/>
            <a:ext cx="4156950" cy="2902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6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Commerce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53" name="Google Shape;153;p26"/>
          <p:cNvSpPr txBox="1"/>
          <p:nvPr>
            <p:ph idx="1" type="body"/>
          </p:nvPr>
        </p:nvSpPr>
        <p:spPr>
          <a:xfrm>
            <a:off x="0" y="572700"/>
            <a:ext cx="9144000" cy="457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Playing off the answers you gave at the beginning of this presentation, can you think of ways people have conducted business or made money using each of the modes of </a:t>
            </a:r>
            <a:r>
              <a:rPr lang="en" sz="2500">
                <a:solidFill>
                  <a:srgbClr val="000000"/>
                </a:solidFill>
              </a:rPr>
              <a:t>transportation</a:t>
            </a:r>
            <a:r>
              <a:rPr lang="en" sz="2500">
                <a:solidFill>
                  <a:srgbClr val="000000"/>
                </a:solidFill>
              </a:rPr>
              <a:t> you named, or were </a:t>
            </a:r>
            <a:r>
              <a:rPr lang="en" sz="2500">
                <a:solidFill>
                  <a:srgbClr val="000000"/>
                </a:solidFill>
              </a:rPr>
              <a:t>depicted</a:t>
            </a:r>
            <a:r>
              <a:rPr lang="en" sz="2500">
                <a:solidFill>
                  <a:srgbClr val="000000"/>
                </a:solidFill>
              </a:rPr>
              <a:t> on the previous slides?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An expression you hear these days, regarding restaurants and groceries, is “farm to table”. Trace the path of produce - plants or animals - from their origin to your dinner table. Name every step along that path as it relates to transportation, and the vehicles involved.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7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Recreation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59" name="Google Shape;159;p27"/>
          <p:cNvSpPr txBox="1"/>
          <p:nvPr>
            <p:ph idx="1" type="body"/>
          </p:nvPr>
        </p:nvSpPr>
        <p:spPr>
          <a:xfrm>
            <a:off x="0" y="572700"/>
            <a:ext cx="9144000" cy="457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Now generate a list of every mode of transportation used in recreation, land-sea-air. How many have you personally used?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Many of the vehicles you listed are available for consumer use and ownership. Discuss affordability, opportunity, location, and practicality for consumers living in different places geographically, or settings within a given part of our country.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Is there any transportation device or mode that you would not use, or go on? Why is that?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0" y="0"/>
            <a:ext cx="914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Getting Around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0" y="572700"/>
            <a:ext cx="9144000" cy="457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At its most basic, what is the purpose of transportation?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How many modes of transportation can you think of and name right now? Which ones are “naturally-powered”, and which require mechanization/automation?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Of those modes you named above, can you describe evolution within a particular mode? What inventions/innovations have allowed for improvements and ease in moving about?</a:t>
            </a:r>
            <a:endParaRPr sz="25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br>
              <a:rPr lang="en" sz="2500">
                <a:solidFill>
                  <a:srgbClr val="000000"/>
                </a:solidFill>
              </a:rPr>
            </a:br>
            <a:r>
              <a:rPr lang="en" sz="2500">
                <a:solidFill>
                  <a:srgbClr val="000000"/>
                </a:solidFill>
              </a:rPr>
              <a:t>What follows are examples of transportation in Kankakee County.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Horse and Buggy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4572000" y="3007875"/>
            <a:ext cx="4496700" cy="203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Lou Harnit with buggy and two horse hitch (left). 1895.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William Schneider in his sport buggy (above), Kankakee. 1908.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69" name="Google Shape;69;p15" title="HarnitHorseBuggy1895.jpg"/>
          <p:cNvPicPr preferRelativeResize="0"/>
          <p:nvPr/>
        </p:nvPicPr>
        <p:blipFill rotWithShape="1">
          <a:blip r:embed="rId3">
            <a:alphaModFix/>
          </a:blip>
          <a:srcRect b="5267" l="3302" r="2871" t="4691"/>
          <a:stretch/>
        </p:blipFill>
        <p:spPr>
          <a:xfrm>
            <a:off x="75200" y="1534050"/>
            <a:ext cx="4496799" cy="32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 title="SchneiderHorseBuggy1908.jpg"/>
          <p:cNvPicPr preferRelativeResize="0"/>
          <p:nvPr/>
        </p:nvPicPr>
        <p:blipFill rotWithShape="1">
          <a:blip r:embed="rId4">
            <a:alphaModFix/>
          </a:blip>
          <a:srcRect b="22564" l="3035" r="0" t="0"/>
          <a:stretch/>
        </p:blipFill>
        <p:spPr>
          <a:xfrm>
            <a:off x="4361450" y="90225"/>
            <a:ext cx="4622475" cy="291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Bicycles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57850" y="3940650"/>
            <a:ext cx="5986200" cy="12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Arthur Holt, Kankakee (left). 1879.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Kankakee Ramblers Bicycle Club, Kankakee (above). </a:t>
            </a: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1890s.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77" name="Google Shape;77;p16" title="ArthurHoltBicycle1879.jpg"/>
          <p:cNvPicPr preferRelativeResize="0"/>
          <p:nvPr/>
        </p:nvPicPr>
        <p:blipFill rotWithShape="1">
          <a:blip r:embed="rId3">
            <a:alphaModFix/>
          </a:blip>
          <a:srcRect b="4676" l="5066" r="6351" t="3798"/>
          <a:stretch/>
        </p:blipFill>
        <p:spPr>
          <a:xfrm>
            <a:off x="511350" y="691800"/>
            <a:ext cx="2646499" cy="4001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6" title="KankakeeRamblersBicycleClub1889.jpg"/>
          <p:cNvPicPr preferRelativeResize="0"/>
          <p:nvPr/>
        </p:nvPicPr>
        <p:blipFill rotWithShape="1">
          <a:blip r:embed="rId4">
            <a:alphaModFix/>
          </a:blip>
          <a:srcRect b="7313" l="0" r="0" t="0"/>
          <a:stretch/>
        </p:blipFill>
        <p:spPr>
          <a:xfrm>
            <a:off x="3699700" y="165425"/>
            <a:ext cx="5069725" cy="3775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0" y="0"/>
            <a:ext cx="914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Bicycles (continued)</a:t>
            </a:r>
            <a:endParaRPr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2880450" y="3989000"/>
            <a:ext cx="6263700" cy="115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The Plante brothers, Kankakee (left). </a:t>
            </a: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1890.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Kankakee Criterion, Riverview neighborhood, Kankakee (above). 1999.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85" name="Google Shape;85;p17" title="PlanteBrosBicyclesC1890s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377" y="639175"/>
            <a:ext cx="2679076" cy="386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7" title="KankakeeCriterionRiverview1999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99700" y="123847"/>
            <a:ext cx="5741654" cy="386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Trains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2" name="Google Shape;92;p18"/>
          <p:cNvSpPr txBox="1"/>
          <p:nvPr>
            <p:ph idx="1" type="body"/>
          </p:nvPr>
        </p:nvSpPr>
        <p:spPr>
          <a:xfrm>
            <a:off x="0" y="3429025"/>
            <a:ext cx="2436300" cy="127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A train crosses the frozen Kankakee River. </a:t>
            </a: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1900.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93" name="Google Shape;93;p18" title="TrainOverKankakeeRiver1900.jpg"/>
          <p:cNvPicPr preferRelativeResize="0"/>
          <p:nvPr/>
        </p:nvPicPr>
        <p:blipFill rotWithShape="1">
          <a:blip r:embed="rId3">
            <a:alphaModFix/>
          </a:blip>
          <a:srcRect b="0" l="1555" r="0" t="0"/>
          <a:stretch/>
        </p:blipFill>
        <p:spPr>
          <a:xfrm>
            <a:off x="2436400" y="0"/>
            <a:ext cx="639590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Trains</a:t>
            </a:r>
            <a:endParaRPr/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947475" y="0"/>
            <a:ext cx="8196600" cy="168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US Army draftees depart </a:t>
            </a:r>
            <a:r>
              <a:rPr lang="en" sz="2000">
                <a:solidFill>
                  <a:srgbClr val="000000"/>
                </a:solidFill>
              </a:rPr>
              <a:t>from</a:t>
            </a:r>
            <a:r>
              <a:rPr lang="en" sz="2000">
                <a:solidFill>
                  <a:srgbClr val="000000"/>
                </a:solidFill>
              </a:rPr>
              <a:t> Kankakee's Illinois Central Railroad station for duty in WWI, June 24 1918. Kankakee County men (376) boarded a 9-car train (7 coaches, plus dining and baggage cars), after assembling at the Kankakee County Courthouse and marching to the depot. A large crowd was waiting to see them off.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00" name="Google Shape;100;p19" title="WWITrain1918.jpg"/>
          <p:cNvPicPr preferRelativeResize="0"/>
          <p:nvPr/>
        </p:nvPicPr>
        <p:blipFill rotWithShape="1">
          <a:blip r:embed="rId3">
            <a:alphaModFix/>
          </a:blip>
          <a:srcRect b="0" l="1185" r="0" t="5553"/>
          <a:stretch/>
        </p:blipFill>
        <p:spPr>
          <a:xfrm>
            <a:off x="0" y="1758000"/>
            <a:ext cx="4667966" cy="338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9" title="WWITrain1918-2.jpg"/>
          <p:cNvPicPr preferRelativeResize="0"/>
          <p:nvPr/>
        </p:nvPicPr>
        <p:blipFill rotWithShape="1">
          <a:blip r:embed="rId4">
            <a:alphaModFix/>
          </a:blip>
          <a:srcRect b="11174" l="2463" r="3868" t="0"/>
          <a:stretch/>
        </p:blipFill>
        <p:spPr>
          <a:xfrm>
            <a:off x="4664050" y="1759625"/>
            <a:ext cx="4479949" cy="3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0" y="0"/>
            <a:ext cx="4392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Trains (continued)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07" name="Google Shape;107;p20"/>
          <p:cNvSpPr txBox="1"/>
          <p:nvPr>
            <p:ph idx="1" type="body"/>
          </p:nvPr>
        </p:nvSpPr>
        <p:spPr>
          <a:xfrm>
            <a:off x="4752075" y="3143250"/>
            <a:ext cx="4392000" cy="192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50">
                <a:solidFill>
                  <a:srgbClr val="000000"/>
                </a:solidFill>
              </a:rPr>
              <a:t>The Green Diamond streamliner, pulling out of Kankakee (left). 1954.</a:t>
            </a:r>
            <a:endParaRPr sz="185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50">
                <a:solidFill>
                  <a:srgbClr val="000000"/>
                </a:solidFill>
              </a:rPr>
              <a:t>Locomotive 7127 crew (L-R): </a:t>
            </a:r>
            <a:r>
              <a:rPr lang="en" sz="1850">
                <a:solidFill>
                  <a:schemeClr val="dk1"/>
                </a:solidFill>
              </a:rPr>
              <a:t>Dick Alley</a:t>
            </a:r>
            <a:r>
              <a:rPr lang="en" sz="1850">
                <a:solidFill>
                  <a:srgbClr val="000000"/>
                </a:solidFill>
              </a:rPr>
              <a:t>, </a:t>
            </a:r>
            <a:r>
              <a:rPr lang="en" sz="1850">
                <a:solidFill>
                  <a:schemeClr val="dk1"/>
                </a:solidFill>
              </a:rPr>
              <a:t>Charley Hendricks,</a:t>
            </a:r>
            <a:r>
              <a:rPr lang="en" sz="1850">
                <a:solidFill>
                  <a:srgbClr val="000000"/>
                </a:solidFill>
              </a:rPr>
              <a:t> Herman Hinderer, Fred Hensel, Frank Einfeldt (above). </a:t>
            </a:r>
            <a:r>
              <a:rPr lang="en" sz="1850">
                <a:solidFill>
                  <a:srgbClr val="000000"/>
                </a:solidFill>
              </a:rPr>
              <a:t>c</a:t>
            </a:r>
            <a:r>
              <a:rPr lang="en" sz="1850">
                <a:solidFill>
                  <a:srgbClr val="000000"/>
                </a:solidFill>
              </a:rPr>
              <a:t>. 1940.</a:t>
            </a:r>
            <a:endParaRPr sz="185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08" name="Google Shape;108;p20" title="GreenDiamondStreamliner195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97014"/>
            <a:ext cx="4752075" cy="3446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0" title="Locomotive7127-1940.jpg"/>
          <p:cNvPicPr preferRelativeResize="0"/>
          <p:nvPr/>
        </p:nvPicPr>
        <p:blipFill rotWithShape="1">
          <a:blip r:embed="rId4">
            <a:alphaModFix/>
          </a:blip>
          <a:srcRect b="12861" l="1661" r="0" t="0"/>
          <a:stretch/>
        </p:blipFill>
        <p:spPr>
          <a:xfrm>
            <a:off x="4391925" y="0"/>
            <a:ext cx="4752075" cy="3218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0" y="0"/>
            <a:ext cx="2646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Water portage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15" name="Google Shape;115;p21" title="Canoe1901.jpg"/>
          <p:cNvPicPr preferRelativeResize="0"/>
          <p:nvPr/>
        </p:nvPicPr>
        <p:blipFill rotWithShape="1">
          <a:blip r:embed="rId3">
            <a:alphaModFix/>
          </a:blip>
          <a:srcRect b="3806" l="6550" r="5405" t="30112"/>
          <a:stretch/>
        </p:blipFill>
        <p:spPr>
          <a:xfrm>
            <a:off x="3413850" y="1744600"/>
            <a:ext cx="5730050" cy="339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1"/>
          <p:cNvSpPr txBox="1"/>
          <p:nvPr>
            <p:ph idx="1" type="body"/>
          </p:nvPr>
        </p:nvSpPr>
        <p:spPr>
          <a:xfrm>
            <a:off x="2135600" y="0"/>
            <a:ext cx="7008300" cy="126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Will Bond's canoe, Kankakee River (below right). </a:t>
            </a: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1901.</a:t>
            </a:r>
            <a:br>
              <a:rPr lang="en" sz="2000">
                <a:solidFill>
                  <a:srgbClr val="000000"/>
                </a:solidFill>
              </a:rPr>
            </a:br>
            <a:r>
              <a:rPr lang="en" sz="2000">
                <a:solidFill>
                  <a:srgbClr val="000000"/>
                </a:solidFill>
              </a:rPr>
              <a:t>Captain William Gougar's steamboat, the "Margaret," on the Kankakee River (below left). c. 1900.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17" name="Google Shape;117;p21" title="TheMargaret1900.jpg"/>
          <p:cNvPicPr preferRelativeResize="0"/>
          <p:nvPr/>
        </p:nvPicPr>
        <p:blipFill rotWithShape="1">
          <a:blip r:embed="rId4">
            <a:alphaModFix/>
          </a:blip>
          <a:srcRect b="16751" l="6042" r="12854" t="17141"/>
          <a:stretch/>
        </p:blipFill>
        <p:spPr>
          <a:xfrm>
            <a:off x="0" y="1263300"/>
            <a:ext cx="4339876" cy="2782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