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embeddedFontLst>
    <p:embeddedFont>
      <p:font typeface="Oswald"/>
      <p:regular r:id="rId21"/>
      <p:bold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font" Target="fonts/Oswald-bold.fntdata"/><Relationship Id="rId10" Type="http://schemas.openxmlformats.org/officeDocument/2006/relationships/slide" Target="slides/slide5.xml"/><Relationship Id="rId21" Type="http://schemas.openxmlformats.org/officeDocument/2006/relationships/font" Target="fonts/Oswald-regular.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66ea04ca29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66ea04ca29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67a60929b9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67a60929b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3cfc2bd7b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3cfc2bd7b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3cfc2bd7bd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3cfc2bd7b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67a60929b9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67a60929b9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3cfc2bd7bd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33cfc2bd7bd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366ea04ca2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366ea04ca2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67a60929b9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67a60929b9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66ea04ca29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66ea04ca29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66ea04ca29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66ea04ca29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66ea04ca29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66ea04ca2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3cfc2bd7bd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3cfc2bd7bd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67a60929b9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67a60929b9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3cfc2bd7bd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3cfc2bd7bd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2.jpg"/><Relationship Id="rId5"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www.nga.org/" TargetMode="External"/><Relationship Id="rId4" Type="http://schemas.openxmlformats.org/officeDocument/2006/relationships/hyperlink" Target="https://sangamoncountyhistory.org/wp/gov-len-small-arrested-1921/" TargetMode="External"/><Relationship Id="rId5" Type="http://schemas.openxmlformats.org/officeDocument/2006/relationships/hyperlink" Target="https://time.com/archive/6661104/corruption-illinois-v-small/" TargetMode="External"/><Relationship Id="rId6" Type="http://schemas.openxmlformats.org/officeDocument/2006/relationships/hyperlink" Target="https://www.chicagotribune.com/2011/06/19/len-small-perhaps-the-dirtiest-illinois-governor-of-them-all-2/"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www.govinfo.gov/content/pkg/GPO-CRECB-1968-pt11/pdf/GPO-CRECB-1968-pt11-7-2.pdf" TargetMode="External"/><Relationship Id="rId4" Type="http://schemas.openxmlformats.org/officeDocument/2006/relationships/hyperlink" Target="https://news.wttw.com/2025/05/02/former-illinois-gov-george-ryan-who-ended-death-penalty-and-was-imprisoned-corruption" TargetMode="External"/><Relationship Id="rId5" Type="http://schemas.openxmlformats.org/officeDocument/2006/relationships/hyperlink" Target="https://deathpenaltyinfo.org/resources/podcasts/discussions-with-dpic/former-illinois-governor-george-ryan-on-blanket-commutation-and-journey-from-death-penalty-supporter-to-abolitionis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2.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4.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jp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53" name="Shape 53"/>
        <p:cNvGrpSpPr/>
        <p:nvPr/>
      </p:nvGrpSpPr>
      <p:grpSpPr>
        <a:xfrm>
          <a:off x="0" y="0"/>
          <a:ext cx="0" cy="0"/>
          <a:chOff x="0" y="0"/>
          <a:chExt cx="0" cy="0"/>
        </a:xfrm>
      </p:grpSpPr>
      <p:sp>
        <p:nvSpPr>
          <p:cNvPr id="54" name="Google Shape;54;p13"/>
          <p:cNvSpPr txBox="1"/>
          <p:nvPr>
            <p:ph type="ctrTitle"/>
          </p:nvPr>
        </p:nvSpPr>
        <p:spPr>
          <a:xfrm>
            <a:off x="0" y="240625"/>
            <a:ext cx="9144000" cy="9999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4400">
                <a:latin typeface="Oswald"/>
                <a:ea typeface="Oswald"/>
                <a:cs typeface="Oswald"/>
                <a:sym typeface="Oswald"/>
              </a:rPr>
              <a:t>Kankakee's Three Illinois Governors</a:t>
            </a:r>
            <a:endParaRPr sz="4400">
              <a:latin typeface="Oswald"/>
              <a:ea typeface="Oswald"/>
              <a:cs typeface="Oswald"/>
              <a:sym typeface="Oswald"/>
            </a:endParaRPr>
          </a:p>
        </p:txBody>
      </p:sp>
      <p:sp>
        <p:nvSpPr>
          <p:cNvPr id="55" name="Google Shape;55;p13"/>
          <p:cNvSpPr txBox="1"/>
          <p:nvPr>
            <p:ph idx="1" type="subTitle"/>
          </p:nvPr>
        </p:nvSpPr>
        <p:spPr>
          <a:xfrm>
            <a:off x="311700" y="418767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Tales of Accomplishment, and Notoriety</a:t>
            </a:r>
            <a:endParaRPr/>
          </a:p>
        </p:txBody>
      </p:sp>
      <p:pic>
        <p:nvPicPr>
          <p:cNvPr id="56" name="Google Shape;56;p13" title="GovRyanPortrait.JPEG"/>
          <p:cNvPicPr preferRelativeResize="0"/>
          <p:nvPr/>
        </p:nvPicPr>
        <p:blipFill>
          <a:blip r:embed="rId3">
            <a:alphaModFix/>
          </a:blip>
          <a:stretch>
            <a:fillRect/>
          </a:stretch>
        </p:blipFill>
        <p:spPr>
          <a:xfrm>
            <a:off x="5639500" y="1392925"/>
            <a:ext cx="2484084" cy="2642350"/>
          </a:xfrm>
          <a:prstGeom prst="rect">
            <a:avLst/>
          </a:prstGeom>
          <a:noFill/>
          <a:ln>
            <a:noFill/>
          </a:ln>
        </p:spPr>
      </p:pic>
      <p:pic>
        <p:nvPicPr>
          <p:cNvPr id="57" name="Google Shape;57;p13" title="ShapiroPortrait.jpg"/>
          <p:cNvPicPr preferRelativeResize="0"/>
          <p:nvPr/>
        </p:nvPicPr>
        <p:blipFill rotWithShape="1">
          <a:blip r:embed="rId4">
            <a:alphaModFix/>
          </a:blip>
          <a:srcRect b="7011" l="0" r="6094" t="0"/>
          <a:stretch/>
        </p:blipFill>
        <p:spPr>
          <a:xfrm>
            <a:off x="3265070" y="1392925"/>
            <a:ext cx="1938580" cy="2642350"/>
          </a:xfrm>
          <a:prstGeom prst="rect">
            <a:avLst/>
          </a:prstGeom>
          <a:noFill/>
          <a:ln>
            <a:noFill/>
          </a:ln>
        </p:spPr>
      </p:pic>
      <p:pic>
        <p:nvPicPr>
          <p:cNvPr id="58" name="Google Shape;58;p13" title="LenSmallPortrait.JPEG"/>
          <p:cNvPicPr preferRelativeResize="0"/>
          <p:nvPr/>
        </p:nvPicPr>
        <p:blipFill>
          <a:blip r:embed="rId5">
            <a:alphaModFix/>
          </a:blip>
          <a:stretch>
            <a:fillRect/>
          </a:stretch>
        </p:blipFill>
        <p:spPr>
          <a:xfrm>
            <a:off x="1084850" y="1392925"/>
            <a:ext cx="1744375" cy="264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0" name="Shape 120"/>
        <p:cNvGrpSpPr/>
        <p:nvPr/>
      </p:nvGrpSpPr>
      <p:grpSpPr>
        <a:xfrm>
          <a:off x="0" y="0"/>
          <a:ext cx="0" cy="0"/>
          <a:chOff x="0" y="0"/>
          <a:chExt cx="0" cy="0"/>
        </a:xfrm>
      </p:grpSpPr>
      <p:sp>
        <p:nvSpPr>
          <p:cNvPr id="121" name="Google Shape;121;p22"/>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George Ryan, Governor 1999-2003</a:t>
            </a:r>
            <a:endParaRPr>
              <a:latin typeface="Oswald"/>
              <a:ea typeface="Oswald"/>
              <a:cs typeface="Oswald"/>
              <a:sym typeface="Oswald"/>
            </a:endParaRPr>
          </a:p>
        </p:txBody>
      </p:sp>
      <p:sp>
        <p:nvSpPr>
          <p:cNvPr id="122" name="Google Shape;122;p22"/>
          <p:cNvSpPr txBox="1"/>
          <p:nvPr>
            <p:ph idx="1" type="body"/>
          </p:nvPr>
        </p:nvSpPr>
        <p:spPr>
          <a:xfrm>
            <a:off x="0" y="572700"/>
            <a:ext cx="9144000" cy="4570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chemeClr val="dk1"/>
                </a:solidFill>
              </a:rPr>
              <a:t>GEORGE H. RYAN was born in Maquoketa, IA. He earned a BS in pharmacy  (Ferris St. College, 1961), and owned a chain of family-run pharmacies. He served as chairman of the Kankakee County Board, was elected 5 times to the Illinois House of Representatives (serving as Speaker of the House, 1981-1983), and served 2 terms as Lt. Governor and Secretary of State. He promoted organ/tissue donation, adult literacy programs and the application of information technologies. Ryan successfully pushed for Illinois to lower the blood alcohol level for drunk driving to 0.08 percent. He launched a 5-year, $12 billion public works program (Illinois FIRST) to rebuild the state’s infrastructure and schools. He dedicated 51% of all new revenues for schools, and allocated $2 billion for the VentureTECH program. He ordered </a:t>
            </a:r>
            <a:r>
              <a:rPr lang="en" sz="2000">
                <a:solidFill>
                  <a:schemeClr val="dk1"/>
                </a:solidFill>
              </a:rPr>
              <a:t>the state’s criminal code </a:t>
            </a:r>
            <a:r>
              <a:rPr lang="en" sz="2000">
                <a:solidFill>
                  <a:schemeClr val="dk1"/>
                </a:solidFill>
              </a:rPr>
              <a:t>rewritten. On January 31, 2000, Ryan declared a moratorium on executions in Illinois, pending a review of the administration of the death penalty.</a:t>
            </a:r>
            <a:endParaRPr sz="20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6" name="Shape 126"/>
        <p:cNvGrpSpPr/>
        <p:nvPr/>
      </p:nvGrpSpPr>
      <p:grpSpPr>
        <a:xfrm>
          <a:off x="0" y="0"/>
          <a:ext cx="0" cy="0"/>
          <a:chOff x="0" y="0"/>
          <a:chExt cx="0" cy="0"/>
        </a:xfrm>
      </p:grpSpPr>
      <p:sp>
        <p:nvSpPr>
          <p:cNvPr id="127" name="Google Shape;127;p23"/>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latin typeface="Oswald"/>
                <a:ea typeface="Oswald"/>
                <a:cs typeface="Oswald"/>
                <a:sym typeface="Oswald"/>
              </a:rPr>
              <a:t>George Ryan, Governor 1999-2003 (continued)</a:t>
            </a:r>
            <a:endParaRPr/>
          </a:p>
        </p:txBody>
      </p:sp>
      <p:sp>
        <p:nvSpPr>
          <p:cNvPr id="128" name="Google Shape;128;p23"/>
          <p:cNvSpPr txBox="1"/>
          <p:nvPr>
            <p:ph idx="1" type="body"/>
          </p:nvPr>
        </p:nvSpPr>
        <p:spPr>
          <a:xfrm>
            <a:off x="0" y="572700"/>
            <a:ext cx="9144000" cy="4570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100">
                <a:solidFill>
                  <a:schemeClr val="dk1"/>
                </a:solidFill>
              </a:rPr>
              <a:t>Before leaving office, Ryan pardoned or commuted the sentences of every inmate on Illinois’ death row. Saying he could not sentence a person to die when so many on life sentences or facing capital punishment were being found innocent, Ryan did away with the death penalty in the Land of Lincoln.</a:t>
            </a:r>
            <a:endParaRPr sz="2100">
              <a:solidFill>
                <a:schemeClr val="dk1"/>
              </a:solidFill>
            </a:endParaRPr>
          </a:p>
          <a:p>
            <a:pPr indent="0" lvl="0" marL="0" rtl="0" algn="l">
              <a:spcBef>
                <a:spcPts val="1200"/>
              </a:spcBef>
              <a:spcAft>
                <a:spcPts val="1200"/>
              </a:spcAft>
              <a:buNone/>
            </a:pPr>
            <a:r>
              <a:rPr lang="en" sz="2100">
                <a:solidFill>
                  <a:schemeClr val="dk1"/>
                </a:solidFill>
              </a:rPr>
              <a:t>Ryan served only one term as governor, and his tenure in the executive mansion concluded with a bevy of accusations regarding the use of government offices to reward friends’ assistance and financial contributions, to win elections and burying various forms of corruption that ultimately played a role in the deaths of six children in a semi-truck/minivan accident on I-94 in Wisconsin.</a:t>
            </a:r>
            <a:endParaRPr sz="21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34" name="Google Shape;134;p24"/>
          <p:cNvSpPr txBox="1"/>
          <p:nvPr>
            <p:ph idx="1" type="body"/>
          </p:nvPr>
        </p:nvSpPr>
        <p:spPr>
          <a:xfrm>
            <a:off x="0" y="1152475"/>
            <a:ext cx="5038500" cy="3990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sz="2000">
                <a:solidFill>
                  <a:schemeClr val="dk1"/>
                </a:solidFill>
              </a:rPr>
              <a:t>George Ryan (1934-2025)</a:t>
            </a:r>
            <a:endParaRPr sz="2000">
              <a:solidFill>
                <a:schemeClr val="dk1"/>
              </a:solidFill>
            </a:endParaRPr>
          </a:p>
          <a:p>
            <a:pPr indent="0" lvl="0" marL="0" rtl="0" algn="l">
              <a:spcBef>
                <a:spcPts val="1200"/>
              </a:spcBef>
              <a:spcAft>
                <a:spcPts val="0"/>
              </a:spcAft>
              <a:buNone/>
            </a:pPr>
            <a:r>
              <a:rPr lang="en" sz="2000">
                <a:solidFill>
                  <a:schemeClr val="dk1"/>
                </a:solidFill>
              </a:rPr>
              <a:t>Illinois House of Representatives, 1972-1983 (Speaker of the House, ‘81-’83)</a:t>
            </a:r>
            <a:endParaRPr sz="2000">
              <a:solidFill>
                <a:schemeClr val="dk1"/>
              </a:solidFill>
            </a:endParaRPr>
          </a:p>
          <a:p>
            <a:pPr indent="0" lvl="0" marL="0" rtl="0" algn="l">
              <a:spcBef>
                <a:spcPts val="1200"/>
              </a:spcBef>
              <a:spcAft>
                <a:spcPts val="0"/>
              </a:spcAft>
              <a:buNone/>
            </a:pPr>
            <a:r>
              <a:rPr lang="en" sz="2000">
                <a:solidFill>
                  <a:schemeClr val="dk1"/>
                </a:solidFill>
              </a:rPr>
              <a:t>Lt. Governor, 1983-1991</a:t>
            </a:r>
            <a:endParaRPr sz="2000">
              <a:solidFill>
                <a:schemeClr val="dk1"/>
              </a:solidFill>
            </a:endParaRPr>
          </a:p>
          <a:p>
            <a:pPr indent="0" lvl="0" marL="0" rtl="0" algn="l">
              <a:spcBef>
                <a:spcPts val="1200"/>
              </a:spcBef>
              <a:spcAft>
                <a:spcPts val="0"/>
              </a:spcAft>
              <a:buNone/>
            </a:pPr>
            <a:r>
              <a:rPr lang="en" sz="2000">
                <a:solidFill>
                  <a:schemeClr val="dk1"/>
                </a:solidFill>
              </a:rPr>
              <a:t>Secretary of State, 1991-1999</a:t>
            </a:r>
            <a:endParaRPr sz="2000">
              <a:solidFill>
                <a:schemeClr val="dk1"/>
              </a:solidFill>
            </a:endParaRPr>
          </a:p>
          <a:p>
            <a:pPr indent="0" lvl="0" marL="0" rtl="0" algn="l">
              <a:spcBef>
                <a:spcPts val="1200"/>
              </a:spcBef>
              <a:spcAft>
                <a:spcPts val="0"/>
              </a:spcAft>
              <a:buNone/>
            </a:pPr>
            <a:r>
              <a:rPr lang="en" sz="2000">
                <a:solidFill>
                  <a:schemeClr val="dk1"/>
                </a:solidFill>
              </a:rPr>
              <a:t>Governor, 1999-2003</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Painting of Ryan as Speaker of the House, by John M. Powell, Jr.</a:t>
            </a:r>
            <a:endParaRPr sz="2000">
              <a:solidFill>
                <a:schemeClr val="dk1"/>
              </a:solidFill>
            </a:endParaRPr>
          </a:p>
        </p:txBody>
      </p:sp>
      <p:pic>
        <p:nvPicPr>
          <p:cNvPr id="135" name="Google Shape;135;p24" title="SpeakerRyanPaintingJohnMPowellJr.jpg"/>
          <p:cNvPicPr preferRelativeResize="0"/>
          <p:nvPr/>
        </p:nvPicPr>
        <p:blipFill>
          <a:blip r:embed="rId3">
            <a:alphaModFix/>
          </a:blip>
          <a:stretch>
            <a:fillRect/>
          </a:stretch>
        </p:blipFill>
        <p:spPr>
          <a:xfrm>
            <a:off x="5038584" y="0"/>
            <a:ext cx="4105416"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39" name="Shape 139"/>
        <p:cNvGrpSpPr/>
        <p:nvPr/>
      </p:nvGrpSpPr>
      <p:grpSpPr>
        <a:xfrm>
          <a:off x="0" y="0"/>
          <a:ext cx="0" cy="0"/>
          <a:chOff x="0" y="0"/>
          <a:chExt cx="0" cy="0"/>
        </a:xfrm>
      </p:grpSpPr>
      <p:sp>
        <p:nvSpPr>
          <p:cNvPr id="140" name="Google Shape;140;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41" name="Google Shape;141;p25"/>
          <p:cNvSpPr txBox="1"/>
          <p:nvPr>
            <p:ph idx="1" type="body"/>
          </p:nvPr>
        </p:nvSpPr>
        <p:spPr>
          <a:xfrm>
            <a:off x="5235600" y="1784125"/>
            <a:ext cx="3908400" cy="2968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chemeClr val="dk1"/>
                </a:solidFill>
              </a:rPr>
              <a:t>L-R: James "Bud" Washburn, State Representative (R-Morris); Charles Percy, U.S. Senator; Edward McBroom, State Senator (R-Kankakee); Richard Ogilvie, Illinois Governor; George Ryan, State Representative (R-Kankakee). </a:t>
            </a:r>
            <a:r>
              <a:rPr lang="en" sz="2000">
                <a:solidFill>
                  <a:schemeClr val="dk1"/>
                </a:solidFill>
              </a:rPr>
              <a:t>c</a:t>
            </a:r>
            <a:r>
              <a:rPr lang="en" sz="2000">
                <a:solidFill>
                  <a:schemeClr val="dk1"/>
                </a:solidFill>
              </a:rPr>
              <a:t>. 1972.</a:t>
            </a:r>
            <a:endParaRPr sz="2000">
              <a:solidFill>
                <a:schemeClr val="dk1"/>
              </a:solidFill>
            </a:endParaRPr>
          </a:p>
        </p:txBody>
      </p:sp>
      <p:pic>
        <p:nvPicPr>
          <p:cNvPr id="142" name="Google Shape;142;p25" title="PercyRyanTreasurerEarly1980s.JPEG"/>
          <p:cNvPicPr preferRelativeResize="0"/>
          <p:nvPr/>
        </p:nvPicPr>
        <p:blipFill>
          <a:blip r:embed="rId3">
            <a:alphaModFix/>
          </a:blip>
          <a:stretch>
            <a:fillRect/>
          </a:stretch>
        </p:blipFill>
        <p:spPr>
          <a:xfrm>
            <a:off x="-1" y="0"/>
            <a:ext cx="5235601" cy="51434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46" name="Shape 146"/>
        <p:cNvGrpSpPr/>
        <p:nvPr/>
      </p:nvGrpSpPr>
      <p:grpSpPr>
        <a:xfrm>
          <a:off x="0" y="0"/>
          <a:ext cx="0" cy="0"/>
          <a:chOff x="0" y="0"/>
          <a:chExt cx="0" cy="0"/>
        </a:xfrm>
      </p:grpSpPr>
      <p:sp>
        <p:nvSpPr>
          <p:cNvPr id="147" name="Google Shape;147;p26"/>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Sources</a:t>
            </a:r>
            <a:endParaRPr>
              <a:latin typeface="Oswald"/>
              <a:ea typeface="Oswald"/>
              <a:cs typeface="Oswald"/>
              <a:sym typeface="Oswald"/>
            </a:endParaRPr>
          </a:p>
        </p:txBody>
      </p:sp>
      <p:sp>
        <p:nvSpPr>
          <p:cNvPr id="148" name="Google Shape;148;p26"/>
          <p:cNvSpPr txBox="1"/>
          <p:nvPr>
            <p:ph idx="1" type="body"/>
          </p:nvPr>
        </p:nvSpPr>
        <p:spPr>
          <a:xfrm>
            <a:off x="0" y="572700"/>
            <a:ext cx="9144000" cy="4570800"/>
          </a:xfrm>
          <a:prstGeom prst="rect">
            <a:avLst/>
          </a:prstGeom>
        </p:spPr>
        <p:txBody>
          <a:bodyPr anchorCtr="0" anchor="t" bIns="91425" lIns="91425" spcFirstLastPara="1" rIns="91425" wrap="square" tIns="91425">
            <a:normAutofit lnSpcReduction="20000"/>
          </a:bodyPr>
          <a:lstStyle/>
          <a:p>
            <a:pPr indent="-387350" lvl="0" marL="457200" rtl="0" algn="l">
              <a:spcBef>
                <a:spcPts val="0"/>
              </a:spcBef>
              <a:spcAft>
                <a:spcPts val="0"/>
              </a:spcAft>
              <a:buSzPts val="2500"/>
              <a:buChar char="●"/>
            </a:pPr>
            <a:r>
              <a:rPr lang="en" sz="2500"/>
              <a:t>National Governors Association website: </a:t>
            </a:r>
            <a:r>
              <a:rPr lang="en" sz="2500" u="sng">
                <a:solidFill>
                  <a:srgbClr val="4A86E8"/>
                </a:solidFill>
                <a:hlinkClick r:id="rId3">
                  <a:extLst>
                    <a:ext uri="{A12FA001-AC4F-418D-AE19-62706E023703}">
                      <ahyp:hlinkClr val="tx"/>
                    </a:ext>
                  </a:extLst>
                </a:hlinkClick>
              </a:rPr>
              <a:t>https://www.nga.org</a:t>
            </a:r>
            <a:endParaRPr sz="2500"/>
          </a:p>
          <a:p>
            <a:pPr indent="-387350" lvl="0" marL="457200" rtl="0" algn="l">
              <a:spcBef>
                <a:spcPts val="0"/>
              </a:spcBef>
              <a:spcAft>
                <a:spcPts val="0"/>
              </a:spcAft>
              <a:buSzPts val="2500"/>
              <a:buChar char="●"/>
            </a:pPr>
            <a:r>
              <a:rPr lang="en" sz="2500"/>
              <a:t>Len Small -</a:t>
            </a:r>
            <a:endParaRPr sz="2500"/>
          </a:p>
          <a:p>
            <a:pPr indent="-387350" lvl="1" marL="914400" rtl="0" algn="l">
              <a:spcBef>
                <a:spcPts val="0"/>
              </a:spcBef>
              <a:spcAft>
                <a:spcPts val="0"/>
              </a:spcAft>
              <a:buSzPts val="2500"/>
              <a:buChar char="○"/>
            </a:pPr>
            <a:r>
              <a:rPr lang="en" sz="2500"/>
              <a:t>Arrested: </a:t>
            </a:r>
            <a:r>
              <a:rPr lang="en" sz="2500" u="sng">
                <a:solidFill>
                  <a:srgbClr val="4A86E8"/>
                </a:solidFill>
                <a:hlinkClick r:id="rId4">
                  <a:extLst>
                    <a:ext uri="{A12FA001-AC4F-418D-AE19-62706E023703}">
                      <ahyp:hlinkClr val="tx"/>
                    </a:ext>
                  </a:extLst>
                </a:hlinkClick>
              </a:rPr>
              <a:t>https://sangamoncountyhistory.org/wp/gov-len-small-arrested-1921/</a:t>
            </a:r>
            <a:endParaRPr sz="2500">
              <a:solidFill>
                <a:srgbClr val="4A86E8"/>
              </a:solidFill>
            </a:endParaRPr>
          </a:p>
          <a:p>
            <a:pPr indent="-387350" lvl="1" marL="914400" rtl="0" algn="l">
              <a:spcBef>
                <a:spcPts val="0"/>
              </a:spcBef>
              <a:spcAft>
                <a:spcPts val="0"/>
              </a:spcAft>
              <a:buSzPts val="2500"/>
              <a:buChar char="○"/>
            </a:pPr>
            <a:r>
              <a:rPr lang="en" sz="2500"/>
              <a:t>On trial: </a:t>
            </a:r>
            <a:r>
              <a:rPr lang="en" sz="2500" u="sng">
                <a:solidFill>
                  <a:srgbClr val="4A86E8"/>
                </a:solidFill>
                <a:hlinkClick r:id="rId5">
                  <a:extLst>
                    <a:ext uri="{A12FA001-AC4F-418D-AE19-62706E023703}">
                      <ahyp:hlinkClr val="tx"/>
                    </a:ext>
                  </a:extLst>
                </a:hlinkClick>
              </a:rPr>
              <a:t>https://time.com/archive/6661104/corruption-illinois-v-small/</a:t>
            </a:r>
            <a:endParaRPr sz="2500">
              <a:solidFill>
                <a:srgbClr val="4A86E8"/>
              </a:solidFill>
            </a:endParaRPr>
          </a:p>
          <a:p>
            <a:pPr indent="-387350" lvl="1" marL="914400" rtl="0" algn="l">
              <a:spcBef>
                <a:spcPts val="0"/>
              </a:spcBef>
              <a:spcAft>
                <a:spcPts val="0"/>
              </a:spcAft>
              <a:buSzPts val="2500"/>
              <a:buChar char="○"/>
            </a:pPr>
            <a:r>
              <a:rPr lang="en" sz="2500"/>
              <a:t>Editorial: </a:t>
            </a:r>
            <a:r>
              <a:rPr i="1" lang="en" sz="2500" u="sng">
                <a:solidFill>
                  <a:srgbClr val="4A86E8"/>
                </a:solidFill>
                <a:hlinkClick r:id="rId6">
                  <a:extLst>
                    <a:ext uri="{A12FA001-AC4F-418D-AE19-62706E023703}">
                      <ahyp:hlinkClr val="tx"/>
                    </a:ext>
                  </a:extLst>
                </a:hlinkClick>
              </a:rPr>
              <a:t>https://www.chicagotribune.com/2011/06/19/len-small-perhaps-the-dirtiest-illinois-governor-of-them-all-2/</a:t>
            </a:r>
            <a:endParaRPr sz="2500">
              <a:solidFill>
                <a:srgbClr val="4A86E8"/>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52" name="Shape 152"/>
        <p:cNvGrpSpPr/>
        <p:nvPr/>
      </p:nvGrpSpPr>
      <p:grpSpPr>
        <a:xfrm>
          <a:off x="0" y="0"/>
          <a:ext cx="0" cy="0"/>
          <a:chOff x="0" y="0"/>
          <a:chExt cx="0" cy="0"/>
        </a:xfrm>
      </p:grpSpPr>
      <p:sp>
        <p:nvSpPr>
          <p:cNvPr id="153" name="Google Shape;153;p27"/>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0A2240"/>
                </a:solidFill>
                <a:latin typeface="Oswald"/>
                <a:ea typeface="Oswald"/>
                <a:cs typeface="Oswald"/>
                <a:sym typeface="Oswald"/>
              </a:rPr>
              <a:t>Sources (continued)</a:t>
            </a:r>
            <a:endParaRPr>
              <a:solidFill>
                <a:srgbClr val="0A2240"/>
              </a:solidFill>
              <a:latin typeface="Oswald"/>
              <a:ea typeface="Oswald"/>
              <a:cs typeface="Oswald"/>
              <a:sym typeface="Oswald"/>
            </a:endParaRPr>
          </a:p>
        </p:txBody>
      </p:sp>
      <p:sp>
        <p:nvSpPr>
          <p:cNvPr id="154" name="Google Shape;154;p27"/>
          <p:cNvSpPr txBox="1"/>
          <p:nvPr>
            <p:ph idx="1" type="body"/>
          </p:nvPr>
        </p:nvSpPr>
        <p:spPr>
          <a:xfrm>
            <a:off x="0" y="572700"/>
            <a:ext cx="9144000" cy="4570800"/>
          </a:xfrm>
          <a:prstGeom prst="rect">
            <a:avLst/>
          </a:prstGeom>
        </p:spPr>
        <p:txBody>
          <a:bodyPr anchorCtr="0" anchor="t" bIns="91425" lIns="91425" spcFirstLastPara="1" rIns="91425" wrap="square" tIns="91425">
            <a:normAutofit lnSpcReduction="10000"/>
          </a:bodyPr>
          <a:lstStyle/>
          <a:p>
            <a:pPr indent="-387350" lvl="0" marL="457200" rtl="0" algn="l">
              <a:spcBef>
                <a:spcPts val="0"/>
              </a:spcBef>
              <a:spcAft>
                <a:spcPts val="0"/>
              </a:spcAft>
              <a:buSzPts val="2500"/>
              <a:buChar char="●"/>
            </a:pPr>
            <a:r>
              <a:rPr lang="en" sz="2500"/>
              <a:t>Shapiro - Inaugural Address:  </a:t>
            </a:r>
            <a:r>
              <a:rPr lang="en" sz="2500" u="sng">
                <a:solidFill>
                  <a:srgbClr val="4A86E8"/>
                </a:solidFill>
                <a:hlinkClick r:id="rId3">
                  <a:extLst>
                    <a:ext uri="{A12FA001-AC4F-418D-AE19-62706E023703}">
                      <ahyp:hlinkClr val="tx"/>
                    </a:ext>
                  </a:extLst>
                </a:hlinkClick>
              </a:rPr>
              <a:t>https://www.govinfo.gov/content/pkg/GPO-CRECB-1968-pt11/pdf/GPO-CRECB-1968-pt11-7-2.pdf</a:t>
            </a:r>
            <a:endParaRPr sz="2500">
              <a:solidFill>
                <a:srgbClr val="4A86E8"/>
              </a:solidFill>
            </a:endParaRPr>
          </a:p>
          <a:p>
            <a:pPr indent="-387350" lvl="0" marL="457200" rtl="0" algn="l">
              <a:lnSpc>
                <a:spcPct val="100000"/>
              </a:lnSpc>
              <a:spcBef>
                <a:spcPts val="0"/>
              </a:spcBef>
              <a:spcAft>
                <a:spcPts val="0"/>
              </a:spcAft>
              <a:buSzPts val="2500"/>
              <a:buChar char="●"/>
            </a:pPr>
            <a:r>
              <a:rPr lang="en" sz="2500"/>
              <a:t>Ryan Interview - </a:t>
            </a:r>
            <a:r>
              <a:rPr lang="en" sz="2500"/>
              <a:t>WTTW (Chicago) News: </a:t>
            </a:r>
            <a:r>
              <a:rPr lang="en" sz="2500" u="sng">
                <a:solidFill>
                  <a:srgbClr val="4A86E8"/>
                </a:solidFill>
                <a:hlinkClick r:id="rId4">
                  <a:extLst>
                    <a:ext uri="{A12FA001-AC4F-418D-AE19-62706E023703}">
                      <ahyp:hlinkClr val="tx"/>
                    </a:ext>
                  </a:extLst>
                </a:hlinkClick>
              </a:rPr>
              <a:t>https://news.wttw.com/2025/05/02/former-illinois-gov-george-ryan-who-ended-death-penalty-and-was-imprisoned-corruption</a:t>
            </a:r>
            <a:endParaRPr sz="2500"/>
          </a:p>
          <a:p>
            <a:pPr indent="-387350" lvl="0" marL="457200" rtl="0" algn="l">
              <a:lnSpc>
                <a:spcPct val="100000"/>
              </a:lnSpc>
              <a:spcBef>
                <a:spcPts val="0"/>
              </a:spcBef>
              <a:spcAft>
                <a:spcPts val="0"/>
              </a:spcAft>
              <a:buSzPts val="2500"/>
              <a:buChar char="●"/>
            </a:pPr>
            <a:r>
              <a:rPr lang="en" sz="2500"/>
              <a:t>Ryan Podcast - </a:t>
            </a:r>
            <a:r>
              <a:rPr lang="en" sz="2500"/>
              <a:t>Death Penalty Information Center: </a:t>
            </a:r>
            <a:r>
              <a:rPr lang="en" sz="2500" u="sng">
                <a:solidFill>
                  <a:srgbClr val="4A86E8"/>
                </a:solidFill>
                <a:hlinkClick r:id="rId5">
                  <a:extLst>
                    <a:ext uri="{A12FA001-AC4F-418D-AE19-62706E023703}">
                      <ahyp:hlinkClr val="tx"/>
                    </a:ext>
                  </a:extLst>
                </a:hlinkClick>
              </a:rPr>
              <a:t>https://deathpenaltyinfo.org/resources/podcasts/discussions-with-dpic/former-illinois-governor-george-ryan-on-blanket-commutation-and-journey-from-death-penalty-supporter-to-abolitionist</a:t>
            </a:r>
            <a:endParaRPr sz="2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62" name="Shape 62"/>
        <p:cNvGrpSpPr/>
        <p:nvPr/>
      </p:nvGrpSpPr>
      <p:grpSpPr>
        <a:xfrm>
          <a:off x="0" y="0"/>
          <a:ext cx="0" cy="0"/>
          <a:chOff x="0" y="0"/>
          <a:chExt cx="0" cy="0"/>
        </a:xfrm>
      </p:grpSpPr>
      <p:sp>
        <p:nvSpPr>
          <p:cNvPr id="63" name="Google Shape;63;p14"/>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Lennington Small, </a:t>
            </a:r>
            <a:r>
              <a:rPr lang="en">
                <a:latin typeface="Oswald"/>
                <a:ea typeface="Oswald"/>
                <a:cs typeface="Oswald"/>
                <a:sym typeface="Oswald"/>
              </a:rPr>
              <a:t>Governor </a:t>
            </a:r>
            <a:r>
              <a:rPr lang="en">
                <a:latin typeface="Oswald"/>
                <a:ea typeface="Oswald"/>
                <a:cs typeface="Oswald"/>
                <a:sym typeface="Oswald"/>
              </a:rPr>
              <a:t>1921-1929</a:t>
            </a:r>
            <a:endParaRPr>
              <a:latin typeface="Oswald"/>
              <a:ea typeface="Oswald"/>
              <a:cs typeface="Oswald"/>
              <a:sym typeface="Oswald"/>
            </a:endParaRPr>
          </a:p>
        </p:txBody>
      </p:sp>
      <p:sp>
        <p:nvSpPr>
          <p:cNvPr id="64" name="Google Shape;64;p14"/>
          <p:cNvSpPr txBox="1"/>
          <p:nvPr>
            <p:ph idx="1" type="body"/>
          </p:nvPr>
        </p:nvSpPr>
        <p:spPr>
          <a:xfrm>
            <a:off x="0" y="572700"/>
            <a:ext cx="9144000" cy="4570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100">
                <a:solidFill>
                  <a:schemeClr val="dk1"/>
                </a:solidFill>
              </a:rPr>
              <a:t>LENNINGTON SMALL was born in Kankakee, IL. He was educated in the public schools of Kankakee and later attended Northern Indiana Normal School (Valparaiso University). He first won election in 1901, to the Illinois State Senate - a position he held until 1905. He served as State Treasurer (1905-07, 1917-19), and was asst. U.S. Treasurer in charge of the sub treasury at Chicago (1908-12). Small was sworn into the governor’s office on January 10, 1921 and re-elected in 1924. During his tenure Illinois became known for having the best road system in the country, with over 400 miles of paved roads built in 1921 and over 1200 miles in 1924. The Illinois state police department was initiated, and waterways, building construction, and flood relief were all advanced. Small was defeated for re-election to the governorship in 1932 and 1936. </a:t>
            </a:r>
            <a:endParaRPr sz="21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68" name="Shape 68"/>
        <p:cNvGrpSpPr/>
        <p:nvPr/>
      </p:nvGrpSpPr>
      <p:grpSpPr>
        <a:xfrm>
          <a:off x="0" y="0"/>
          <a:ext cx="0" cy="0"/>
          <a:chOff x="0" y="0"/>
          <a:chExt cx="0" cy="0"/>
        </a:xfrm>
      </p:grpSpPr>
      <p:sp>
        <p:nvSpPr>
          <p:cNvPr id="69" name="Google Shape;69;p15"/>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latin typeface="Oswald"/>
                <a:ea typeface="Oswald"/>
                <a:cs typeface="Oswald"/>
                <a:sym typeface="Oswald"/>
              </a:rPr>
              <a:t>Lennington Small, Governor 1921-1929 (continued)</a:t>
            </a:r>
            <a:endParaRPr/>
          </a:p>
        </p:txBody>
      </p:sp>
      <p:sp>
        <p:nvSpPr>
          <p:cNvPr id="70" name="Google Shape;70;p15"/>
          <p:cNvSpPr txBox="1"/>
          <p:nvPr>
            <p:ph idx="1" type="body"/>
          </p:nvPr>
        </p:nvSpPr>
        <p:spPr>
          <a:xfrm>
            <a:off x="0" y="572700"/>
            <a:ext cx="9144000" cy="1999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Clr>
                <a:schemeClr val="dk1"/>
              </a:buClr>
              <a:buSzPts val="1100"/>
              <a:buFont typeface="Arial"/>
              <a:buNone/>
            </a:pPr>
            <a:r>
              <a:rPr lang="en" sz="2100">
                <a:solidFill>
                  <a:schemeClr val="dk1"/>
                </a:solidFill>
              </a:rPr>
              <a:t>During his first term as governor, he was indicted on conspiracy and embezzlement charges that had occurred during his earlier tenure as state treasurer. In 1922, the trial was held, and a jury found him not guilty; however, in a civil suit he was mandated to reimburse the state treasury the sum of $650.000.</a:t>
            </a:r>
            <a:endParaRPr sz="2100">
              <a:solidFill>
                <a:schemeClr val="dk1"/>
              </a:solidFill>
            </a:endParaRPr>
          </a:p>
        </p:txBody>
      </p:sp>
      <p:pic>
        <p:nvPicPr>
          <p:cNvPr id="71" name="Google Shape;71;p15" title="LenSmallCorruptionTrial1922.JPEG"/>
          <p:cNvPicPr preferRelativeResize="0"/>
          <p:nvPr/>
        </p:nvPicPr>
        <p:blipFill>
          <a:blip r:embed="rId3">
            <a:alphaModFix/>
          </a:blip>
          <a:stretch>
            <a:fillRect/>
          </a:stretch>
        </p:blipFill>
        <p:spPr>
          <a:xfrm>
            <a:off x="5204675" y="2135620"/>
            <a:ext cx="3841075" cy="2904375"/>
          </a:xfrm>
          <a:prstGeom prst="rect">
            <a:avLst/>
          </a:prstGeom>
          <a:noFill/>
          <a:ln>
            <a:noFill/>
          </a:ln>
        </p:spPr>
      </p:pic>
      <p:pic>
        <p:nvPicPr>
          <p:cNvPr id="72" name="Google Shape;72;p15" title="SmallCorruptionTrialJurors1922.JPEG"/>
          <p:cNvPicPr preferRelativeResize="0"/>
          <p:nvPr/>
        </p:nvPicPr>
        <p:blipFill>
          <a:blip r:embed="rId4">
            <a:alphaModFix/>
          </a:blip>
          <a:stretch>
            <a:fillRect/>
          </a:stretch>
        </p:blipFill>
        <p:spPr>
          <a:xfrm>
            <a:off x="152400" y="2724300"/>
            <a:ext cx="3261090" cy="2266800"/>
          </a:xfrm>
          <a:prstGeom prst="rect">
            <a:avLst/>
          </a:prstGeom>
          <a:noFill/>
          <a:ln>
            <a:noFill/>
          </a:ln>
        </p:spPr>
      </p:pic>
      <p:sp>
        <p:nvSpPr>
          <p:cNvPr id="73" name="Google Shape;73;p15"/>
          <p:cNvSpPr txBox="1"/>
          <p:nvPr/>
        </p:nvSpPr>
        <p:spPr>
          <a:xfrm>
            <a:off x="3413500" y="2902625"/>
            <a:ext cx="17910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Jurors, left.</a:t>
            </a:r>
            <a:endParaRPr sz="2000">
              <a:solidFill>
                <a:schemeClr val="dk1"/>
              </a:solidFill>
            </a:endParaRPr>
          </a:p>
          <a:p>
            <a:pPr indent="0" lvl="0" marL="0" rtl="0" algn="l">
              <a:spcBef>
                <a:spcPts val="0"/>
              </a:spcBef>
              <a:spcAft>
                <a:spcPts val="0"/>
              </a:spcAft>
              <a:buNone/>
            </a:pPr>
            <a:r>
              <a:t/>
            </a:r>
            <a:endParaRPr sz="2000">
              <a:solidFill>
                <a:schemeClr val="dk1"/>
              </a:solidFill>
            </a:endParaRPr>
          </a:p>
          <a:p>
            <a:pPr indent="0" lvl="0" marL="0" rtl="0" algn="l">
              <a:spcBef>
                <a:spcPts val="0"/>
              </a:spcBef>
              <a:spcAft>
                <a:spcPts val="0"/>
              </a:spcAft>
              <a:buNone/>
            </a:pPr>
            <a:r>
              <a:rPr lang="en" sz="2000">
                <a:solidFill>
                  <a:schemeClr val="dk1"/>
                </a:solidFill>
              </a:rPr>
              <a:t>Len Small listens to testimony, right.</a:t>
            </a:r>
            <a:endParaRPr sz="20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77" name="Shape 77"/>
        <p:cNvGrpSpPr/>
        <p:nvPr/>
      </p:nvGrpSpPr>
      <p:grpSpPr>
        <a:xfrm>
          <a:off x="0" y="0"/>
          <a:ext cx="0" cy="0"/>
          <a:chOff x="0" y="0"/>
          <a:chExt cx="0" cy="0"/>
        </a:xfrm>
      </p:grpSpPr>
      <p:sp>
        <p:nvSpPr>
          <p:cNvPr id="78" name="Google Shape;78;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79" name="Google Shape;79;p16"/>
          <p:cNvSpPr txBox="1"/>
          <p:nvPr>
            <p:ph idx="1" type="body"/>
          </p:nvPr>
        </p:nvSpPr>
        <p:spPr>
          <a:xfrm>
            <a:off x="0" y="4058650"/>
            <a:ext cx="9068700" cy="1009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chemeClr val="dk1"/>
                </a:solidFill>
              </a:rPr>
              <a:t>Ceremony on "Decoration Day" (now Memorial Day), May 30, 1922, probably Chicago. </a:t>
            </a:r>
            <a:r>
              <a:rPr lang="en" sz="2000">
                <a:solidFill>
                  <a:schemeClr val="dk1"/>
                </a:solidFill>
              </a:rPr>
              <a:t>Governor Len Small stands beside </a:t>
            </a:r>
            <a:r>
              <a:rPr lang="en" sz="2000">
                <a:solidFill>
                  <a:schemeClr val="dk1"/>
                </a:solidFill>
              </a:rPr>
              <a:t>Chicago Mayor William Hale ("Big Bill") Thompson.</a:t>
            </a:r>
            <a:endParaRPr sz="2000">
              <a:solidFill>
                <a:schemeClr val="dk1"/>
              </a:solidFill>
            </a:endParaRPr>
          </a:p>
        </p:txBody>
      </p:sp>
      <p:pic>
        <p:nvPicPr>
          <p:cNvPr id="80" name="Google Shape;80;p16" title="DecorationDaySmallBigBillThompson1922.JPEG"/>
          <p:cNvPicPr preferRelativeResize="0"/>
          <p:nvPr/>
        </p:nvPicPr>
        <p:blipFill>
          <a:blip r:embed="rId3">
            <a:alphaModFix/>
          </a:blip>
          <a:stretch>
            <a:fillRect/>
          </a:stretch>
        </p:blipFill>
        <p:spPr>
          <a:xfrm>
            <a:off x="876750" y="0"/>
            <a:ext cx="7315200" cy="41338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84" name="Shape 84"/>
        <p:cNvGrpSpPr/>
        <p:nvPr/>
      </p:nvGrpSpPr>
      <p:grpSpPr>
        <a:xfrm>
          <a:off x="0" y="0"/>
          <a:ext cx="0" cy="0"/>
          <a:chOff x="0" y="0"/>
          <a:chExt cx="0" cy="0"/>
        </a:xfrm>
      </p:grpSpPr>
      <p:sp>
        <p:nvSpPr>
          <p:cNvPr id="85" name="Google Shape;85;p17"/>
          <p:cNvSpPr txBox="1"/>
          <p:nvPr>
            <p:ph type="title"/>
          </p:nvPr>
        </p:nvSpPr>
        <p:spPr>
          <a:xfrm>
            <a:off x="4793400" y="0"/>
            <a:ext cx="4125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Governor Len Small casting ballot, possibly in the 1928 Republican primary, when he was defeated by Louis Emmerson.</a:t>
            </a:r>
            <a:endParaRPr sz="2000"/>
          </a:p>
        </p:txBody>
      </p:sp>
      <p:sp>
        <p:nvSpPr>
          <p:cNvPr id="86" name="Google Shape;86;p17"/>
          <p:cNvSpPr txBox="1"/>
          <p:nvPr>
            <p:ph idx="1" type="body"/>
          </p:nvPr>
        </p:nvSpPr>
        <p:spPr>
          <a:xfrm>
            <a:off x="0" y="3674400"/>
            <a:ext cx="9144000" cy="1471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chemeClr val="dk1"/>
                </a:solidFill>
              </a:rPr>
              <a:t>Len Small home, 1525 W. Station Street, Kankakee, decorated for the 1920 election. Portraits on the porch, L-R: Calvin Coolidge, Republican candidate for U.S. Vice-President; Len Small, Republican candidate for Illinois Governor; Warren G. Harding, Republican candidate for U.S. President.</a:t>
            </a:r>
            <a:endParaRPr sz="2000">
              <a:solidFill>
                <a:schemeClr val="dk1"/>
              </a:solidFill>
            </a:endParaRPr>
          </a:p>
        </p:txBody>
      </p:sp>
      <p:pic>
        <p:nvPicPr>
          <p:cNvPr id="87" name="Google Shape;87;p17" title="LenSmallHouseDecorated1920.JPEG"/>
          <p:cNvPicPr preferRelativeResize="0"/>
          <p:nvPr/>
        </p:nvPicPr>
        <p:blipFill>
          <a:blip r:embed="rId3">
            <a:alphaModFix/>
          </a:blip>
          <a:stretch>
            <a:fillRect/>
          </a:stretch>
        </p:blipFill>
        <p:spPr>
          <a:xfrm>
            <a:off x="125075" y="90225"/>
            <a:ext cx="4446925" cy="3584166"/>
          </a:xfrm>
          <a:prstGeom prst="rect">
            <a:avLst/>
          </a:prstGeom>
          <a:noFill/>
          <a:ln>
            <a:noFill/>
          </a:ln>
        </p:spPr>
      </p:pic>
      <p:pic>
        <p:nvPicPr>
          <p:cNvPr id="88" name="Google Shape;88;p17" title="LenSmallVoting1928.JPEG"/>
          <p:cNvPicPr preferRelativeResize="0"/>
          <p:nvPr/>
        </p:nvPicPr>
        <p:blipFill>
          <a:blip r:embed="rId4">
            <a:alphaModFix/>
          </a:blip>
          <a:stretch>
            <a:fillRect/>
          </a:stretch>
        </p:blipFill>
        <p:spPr>
          <a:xfrm>
            <a:off x="6940657" y="1057525"/>
            <a:ext cx="1977743" cy="2616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2" name="Shape 92"/>
        <p:cNvGrpSpPr/>
        <p:nvPr/>
      </p:nvGrpSpPr>
      <p:grpSpPr>
        <a:xfrm>
          <a:off x="0" y="0"/>
          <a:ext cx="0" cy="0"/>
          <a:chOff x="0" y="0"/>
          <a:chExt cx="0" cy="0"/>
        </a:xfrm>
      </p:grpSpPr>
      <p:sp>
        <p:nvSpPr>
          <p:cNvPr id="93" name="Google Shape;93;p18"/>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Samuel H. Shapiro, Governor 1968-1969</a:t>
            </a:r>
            <a:endParaRPr>
              <a:latin typeface="Oswald"/>
              <a:ea typeface="Oswald"/>
              <a:cs typeface="Oswald"/>
              <a:sym typeface="Oswald"/>
            </a:endParaRPr>
          </a:p>
        </p:txBody>
      </p:sp>
      <p:sp>
        <p:nvSpPr>
          <p:cNvPr id="94" name="Google Shape;94;p18"/>
          <p:cNvSpPr txBox="1"/>
          <p:nvPr>
            <p:ph idx="1" type="body"/>
          </p:nvPr>
        </p:nvSpPr>
        <p:spPr>
          <a:xfrm>
            <a:off x="0" y="572700"/>
            <a:ext cx="91440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300">
                <a:solidFill>
                  <a:schemeClr val="dk1"/>
                </a:solidFill>
              </a:rPr>
              <a:t>SAMUEL H. SHAPIRO was born Israel Shapiro in Estonia and immigrated to the United States at a young age. After graduating from the University of Illinois College of Law, he practiced in Kankakee. He went on to win election as state’s attorney (county prosecutor) of Kankakee County. He was also a member of the Illinois House of Representatives from 1947 to 1961. Shapiro was elected Lieutenant Governor in 1960 and re-elected in 1964. He became governor when Otto Kerner, Jr. resigned to accept an appointment to the federal appellate court. In 1968, Shapiro ran for election to a full term of his own but was narrowly defeated by his Republican opponent, Richard Ogilvie.</a:t>
            </a:r>
            <a:endParaRPr sz="23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8" name="Shape 98"/>
        <p:cNvGrpSpPr/>
        <p:nvPr/>
      </p:nvGrpSpPr>
      <p:grpSpPr>
        <a:xfrm>
          <a:off x="0" y="0"/>
          <a:ext cx="0" cy="0"/>
          <a:chOff x="0" y="0"/>
          <a:chExt cx="0" cy="0"/>
        </a:xfrm>
      </p:grpSpPr>
      <p:sp>
        <p:nvSpPr>
          <p:cNvPr id="99" name="Google Shape;9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00" name="Google Shape;100;p19"/>
          <p:cNvSpPr txBox="1"/>
          <p:nvPr>
            <p:ph idx="1" type="body"/>
          </p:nvPr>
        </p:nvSpPr>
        <p:spPr>
          <a:xfrm>
            <a:off x="3241500" y="1152475"/>
            <a:ext cx="21654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chemeClr val="dk1"/>
                </a:solidFill>
              </a:rPr>
              <a:t>Young Samuel Shapiro with violin (left). 1929.</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Portrait of Samuel Shapiro, Lt. Governor of Illinois (right).</a:t>
            </a:r>
            <a:r>
              <a:rPr lang="en" sz="2000">
                <a:solidFill>
                  <a:srgbClr val="0A2240"/>
                </a:solidFill>
              </a:rPr>
              <a:t> </a:t>
            </a:r>
            <a:endParaRPr sz="2000">
              <a:solidFill>
                <a:srgbClr val="0A2240"/>
              </a:solidFill>
            </a:endParaRPr>
          </a:p>
        </p:txBody>
      </p:sp>
      <p:pic>
        <p:nvPicPr>
          <p:cNvPr id="101" name="Google Shape;101;p19" title="SamShapiro1929.JPEG"/>
          <p:cNvPicPr preferRelativeResize="0"/>
          <p:nvPr/>
        </p:nvPicPr>
        <p:blipFill>
          <a:blip r:embed="rId3">
            <a:alphaModFix/>
          </a:blip>
          <a:stretch>
            <a:fillRect/>
          </a:stretch>
        </p:blipFill>
        <p:spPr>
          <a:xfrm>
            <a:off x="12" y="0"/>
            <a:ext cx="3241476" cy="5143500"/>
          </a:xfrm>
          <a:prstGeom prst="rect">
            <a:avLst/>
          </a:prstGeom>
          <a:noFill/>
          <a:ln>
            <a:noFill/>
          </a:ln>
        </p:spPr>
      </p:pic>
      <p:pic>
        <p:nvPicPr>
          <p:cNvPr id="102" name="Google Shape;102;p19" title="SamShapiroGovPostcard1968.JPEG"/>
          <p:cNvPicPr preferRelativeResize="0"/>
          <p:nvPr/>
        </p:nvPicPr>
        <p:blipFill rotWithShape="1">
          <a:blip r:embed="rId4">
            <a:alphaModFix/>
          </a:blip>
          <a:srcRect b="10586" l="0" r="0" t="0"/>
          <a:stretch/>
        </p:blipFill>
        <p:spPr>
          <a:xfrm>
            <a:off x="5480250" y="328300"/>
            <a:ext cx="3352050" cy="4486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06" name="Shape 106"/>
        <p:cNvGrpSpPr/>
        <p:nvPr/>
      </p:nvGrpSpPr>
      <p:grpSpPr>
        <a:xfrm>
          <a:off x="0" y="0"/>
          <a:ext cx="0" cy="0"/>
          <a:chOff x="0" y="0"/>
          <a:chExt cx="0" cy="0"/>
        </a:xfrm>
      </p:grpSpPr>
      <p:sp>
        <p:nvSpPr>
          <p:cNvPr id="107" name="Google Shape;107;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08" name="Google Shape;108;p20"/>
          <p:cNvSpPr txBox="1"/>
          <p:nvPr>
            <p:ph idx="1" type="body"/>
          </p:nvPr>
        </p:nvSpPr>
        <p:spPr>
          <a:xfrm>
            <a:off x="0" y="1017725"/>
            <a:ext cx="2472300" cy="4125900"/>
          </a:xfrm>
          <a:prstGeom prst="rect">
            <a:avLst/>
          </a:prstGeom>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lang="en" sz="2000">
                <a:solidFill>
                  <a:schemeClr val="dk1"/>
                </a:solidFill>
              </a:rPr>
              <a:t>Lt. Governor Sam Shapiro with personnel from </a:t>
            </a:r>
            <a:r>
              <a:rPr lang="en" sz="2000">
                <a:solidFill>
                  <a:schemeClr val="dk1"/>
                </a:solidFill>
              </a:rPr>
              <a:t>Beling Engineering Consultants. </a:t>
            </a:r>
            <a:r>
              <a:rPr lang="en" sz="2000">
                <a:solidFill>
                  <a:schemeClr val="dk1"/>
                </a:solidFill>
              </a:rPr>
              <a:t>Groundbreaking ceremony of the "Loud Thunder Dam" project, </a:t>
            </a:r>
            <a:r>
              <a:rPr lang="en" sz="2000">
                <a:solidFill>
                  <a:schemeClr val="dk1"/>
                </a:solidFill>
              </a:rPr>
              <a:t>Moline, IL</a:t>
            </a:r>
            <a:r>
              <a:rPr lang="en" sz="2000">
                <a:solidFill>
                  <a:schemeClr val="dk1"/>
                </a:solidFill>
              </a:rPr>
              <a:t>. </a:t>
            </a:r>
            <a:br>
              <a:rPr lang="en" sz="2000">
                <a:solidFill>
                  <a:schemeClr val="dk1"/>
                </a:solidFill>
              </a:rPr>
            </a:br>
            <a:r>
              <a:rPr lang="en" sz="2000">
                <a:solidFill>
                  <a:schemeClr val="dk1"/>
                </a:solidFill>
              </a:rPr>
              <a:t>June 24th, 1964.</a:t>
            </a:r>
            <a:endParaRPr sz="2000">
              <a:solidFill>
                <a:schemeClr val="dk1"/>
              </a:solidFill>
            </a:endParaRPr>
          </a:p>
        </p:txBody>
      </p:sp>
      <p:pic>
        <p:nvPicPr>
          <p:cNvPr id="109" name="Google Shape;109;p20" title="LtGovShapiroGroundbreakingMoline1954.JPEG"/>
          <p:cNvPicPr preferRelativeResize="0"/>
          <p:nvPr/>
        </p:nvPicPr>
        <p:blipFill>
          <a:blip r:embed="rId3">
            <a:alphaModFix/>
          </a:blip>
          <a:stretch>
            <a:fillRect/>
          </a:stretch>
        </p:blipFill>
        <p:spPr>
          <a:xfrm>
            <a:off x="2472298" y="0"/>
            <a:ext cx="6671704"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13" name="Shape 113"/>
        <p:cNvGrpSpPr/>
        <p:nvPr/>
      </p:nvGrpSpPr>
      <p:grpSpPr>
        <a:xfrm>
          <a:off x="0" y="0"/>
          <a:ext cx="0" cy="0"/>
          <a:chOff x="0" y="0"/>
          <a:chExt cx="0" cy="0"/>
        </a:xfrm>
      </p:grpSpPr>
      <p:sp>
        <p:nvSpPr>
          <p:cNvPr id="114" name="Google Shape;114;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15" name="Google Shape;115;p21"/>
          <p:cNvSpPr txBox="1"/>
          <p:nvPr>
            <p:ph idx="1" type="body"/>
          </p:nvPr>
        </p:nvSpPr>
        <p:spPr>
          <a:xfrm>
            <a:off x="6158350" y="445025"/>
            <a:ext cx="2985600" cy="43827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chemeClr val="dk1"/>
                </a:solidFill>
              </a:rPr>
              <a:t>Lt. Governor Samuel Shapiro with President Lyndon Baines Johnson. The two men at left are US Sen. Paul Douglas and Chicago Mayor Richard J. Daley. Photograph taken in Springfield, at the courthouse square. LBJ was there for an election rally on October 7, 1964.</a:t>
            </a:r>
            <a:endParaRPr sz="2000">
              <a:solidFill>
                <a:schemeClr val="dk1"/>
              </a:solidFill>
            </a:endParaRPr>
          </a:p>
        </p:txBody>
      </p:sp>
      <p:pic>
        <p:nvPicPr>
          <p:cNvPr id="116" name="Google Shape;116;p21" title="ShapiroDaleyLBJSpringfield1968.JPEG"/>
          <p:cNvPicPr preferRelativeResize="0"/>
          <p:nvPr/>
        </p:nvPicPr>
        <p:blipFill>
          <a:blip r:embed="rId3">
            <a:alphaModFix/>
          </a:blip>
          <a:stretch>
            <a:fillRect/>
          </a:stretch>
        </p:blipFill>
        <p:spPr>
          <a:xfrm>
            <a:off x="105275" y="124512"/>
            <a:ext cx="6053075" cy="48944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